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1" r:id="rId5"/>
    <p:sldId id="262" r:id="rId6"/>
    <p:sldId id="259" r:id="rId7"/>
    <p:sldId id="268" r:id="rId8"/>
    <p:sldId id="267" r:id="rId9"/>
    <p:sldId id="265" r:id="rId10"/>
    <p:sldId id="264" r:id="rId11"/>
    <p:sldId id="260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9148"/>
    <a:srgbClr val="F9F9F9"/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970FB-BBCB-414A-A294-D44ABA577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A684D7-6DEA-4407-8EDD-0C8641CFC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BFCA7-83A1-4CA0-B8A4-E9D5562B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342F5-23C6-4190-AD4D-C7187FF4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7B3FA-9B3C-462E-B406-D755E64D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8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92468-8448-4B1F-BD5A-C914494C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31EC21-6B6B-416E-BDFA-1FF638A45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52C7D-BDAD-4054-B0AE-8F759A4B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BD8A6-6B35-4F1C-B3B8-B9915EAD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4D1A8-260F-45D5-8E52-191B8BE2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8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1749E8-5436-48EB-9D01-94EE90087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80296B-6290-457A-BDF5-3B401FD20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4F9CA-E215-4FE0-98EC-EA3310C2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C17F4F-DC5E-41AB-9B2C-8540FF44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491D5-5BED-4040-B2F3-4C3EBB0C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2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49E1D-E658-4952-8519-108C4127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2B7AF-1D24-4FE4-9B81-49FF88F2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6A402A-511F-44A7-A3EA-DD8CD1D6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24BD3-7847-461C-8C07-3AC3AD469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E4C0F-C585-421C-B441-DC9CFE74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7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B4E8A-EC83-40BA-AFC5-628AD8E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52C846-4AC3-4249-85DD-5A7F68000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5DE29-8F13-4A55-9253-086AB8E1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AB2E2-4820-481B-8922-3A1AE8F2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7752D-D4DE-43EA-8BDC-B32CE96F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7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35037-DA1C-4639-A363-97F9F24D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58FF0-1C65-4119-994C-A2A8F07F2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23090A-7459-4075-B359-2DBCE7721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D2BB1-FCB3-431E-91D1-5F518485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1F9D5D-A1BD-4FD6-ABD1-8356262B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0ADCAA-D9C5-4863-A2C0-7715A4EC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0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18329-5201-48D1-A40D-5A27E684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8C1A6-B449-49AF-A8FA-D0BB676FA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98B259-336C-4A2B-86B1-5240E8C30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B633D7-95B7-429D-B486-067789B3B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33D4F2-6B74-43BC-941F-7C7C3820E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CA89AB-DF10-4A6F-92AD-83DE9B5A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F27F0F-654D-439B-9261-1B3BC32C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90A335-4343-49FC-ABD0-E03F0902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2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901C1-48B5-4CB8-8A1C-2A862C6B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90D51F-BEC3-4B30-A80F-72505C69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04AEA7-5750-49D4-9525-2129ECDE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850A41-F669-4753-9FA7-D78ED3EF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B9B722-F276-4AFD-AB1F-3AB7ED27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0051C1-3FE0-454B-B7B4-4A5A1EB5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28BFB-407A-4768-8CF3-F0F89404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A502-9478-460F-909B-57D9B2E2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185989-6302-4790-9B17-35B7E4AD6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9C78C6-A72A-44AB-92C8-CA7756983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C3C3B9-EF7C-412B-B63B-9A2207B0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6DB636-8C01-410C-9BF3-33D69CC2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18E0D3-23FA-401D-996A-9CCA7872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1B9AC-5C38-45C8-8DFB-B2E966760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8B9EB7-872B-40E0-A341-22BC4EDD9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C21E06-410B-4D22-A1C5-71AFF0AA2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C5572-1284-4E1B-8A03-AC3F5913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BB0D2F-4284-488F-A58C-80FC7E1F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0726DC-E1F4-40F4-BB58-4C91EB46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3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53C33-EC4D-4E7F-972F-79BD7CC8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69228-2934-4743-8414-23DA7D45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4D97E7-109E-4024-9D62-E63AB59FF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CF7B0-83D3-491D-B562-D12D5FB939A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ADC9A-DACB-4F73-9430-2E9DF4A44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16C69-FD1B-4E57-AD5F-7C1A5BDD2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877A-CBA7-4C9F-B409-E2322EFA0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9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9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8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4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8.xml" /><Relationship Id="rId4" Type="http://schemas.microsoft.com/office/2007/relationships/hdphoto" Target="../media/hdphoto1.wdp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8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8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8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8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8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0539B-B101-4F5A-90F1-A45A1DBE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926" y="767364"/>
            <a:ext cx="6129184" cy="3195036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bg1">
                    <a:lumMod val="65000"/>
                  </a:schemeClr>
                </a:solidFill>
                <a:latin typeface="Bahnschrift SemiCondensed" panose="020B0502040204020203" pitchFamily="34" charset="0"/>
                <a:ea typeface="Malgun Gothic" panose="020B0503020000020004" pitchFamily="34" charset="-127"/>
              </a:rPr>
              <a:t>Фомин </a:t>
            </a:r>
            <a:br>
              <a:rPr lang="en-US" sz="6000" b="1" dirty="0">
                <a:solidFill>
                  <a:schemeClr val="bg1">
                    <a:lumMod val="65000"/>
                  </a:schemeClr>
                </a:solidFill>
                <a:latin typeface="Bahnschrift SemiCondensed" panose="020B0502040204020203" pitchFamily="34" charset="0"/>
                <a:ea typeface="Malgun Gothic" panose="020B0503020000020004" pitchFamily="34" charset="-127"/>
              </a:rPr>
            </a:br>
            <a:r>
              <a:rPr lang="ru-RU" sz="6000" b="1" dirty="0">
                <a:solidFill>
                  <a:schemeClr val="bg1">
                    <a:lumMod val="65000"/>
                  </a:schemeClr>
                </a:solidFill>
                <a:latin typeface="Bahnschrift SemiCondensed" panose="020B0502040204020203" pitchFamily="34" charset="0"/>
                <a:ea typeface="Malgun Gothic" panose="020B0503020000020004" pitchFamily="34" charset="-127"/>
              </a:rPr>
              <a:t>Евгений Пименович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5D8294-CFA0-4DD6-A90C-5AA7B8854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927" y="3962400"/>
            <a:ext cx="6129184" cy="172317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000" dirty="0">
                <a:latin typeface="Bahnschrift SemiBold Condensed" panose="020B0502040204020203" pitchFamily="34" charset="0"/>
              </a:rPr>
              <a:t>(1949 – 2020 гг.)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Доктор экономических наук (1996), профессор (2001), проректор по экономической работе, заведующий кафедрой налогообложения и аудита КПИ-СГЭУ (1993-2020)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BEBA3A-044D-40D3-9021-206A76D3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163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C6B480-B440-4A55-AB4A-9E0C76DAE1E8}"/>
              </a:ext>
            </a:extLst>
          </p:cNvPr>
          <p:cNvSpPr txBox="1"/>
          <p:nvPr/>
        </p:nvSpPr>
        <p:spPr>
          <a:xfrm>
            <a:off x="5786905" y="5721303"/>
            <a:ext cx="5381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Петров С. 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ФГАОУ ВО 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Самарский государственный экономический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D10DEC-34E1-45EA-9B14-42150998BE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9706" y="5757036"/>
            <a:ext cx="667199" cy="6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1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65B5EE6C-497B-43E4-967A-8BC86E9B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81263"/>
            <a:ext cx="6172200" cy="5379787"/>
          </a:xfrm>
        </p:spPr>
        <p:txBody>
          <a:bodyPr anchor="b">
            <a:norm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Фомин Е.П. опубликовал 13 статей и докладов в центральных и местных изданиях, в сборниках научных трудов и материалов научных конференций, в периодической печати общим объемом 4,3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 л., а также 8 учебно-методических работ общим объемом 20,9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 л., в том числе 4 мультимедийные обучающие программы объемом 18,5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19 июля 2020 г. после тяжелой продолжительной болезни на 71-м году жизни Фомин Евгений Пименович скончался.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A494E5-EF2E-4B01-8550-2999A2D70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993"/>
            <a:ext cx="4858006" cy="43650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DD08D3-283B-4D4D-9CAA-BE49A304375A}"/>
              </a:ext>
            </a:extLst>
          </p:cNvPr>
          <p:cNvSpPr/>
          <p:nvPr/>
        </p:nvSpPr>
        <p:spPr>
          <a:xfrm>
            <a:off x="0" y="0"/>
            <a:ext cx="4858006" cy="1495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B9D968-5B5B-4776-92E6-952F364B7722}"/>
              </a:ext>
            </a:extLst>
          </p:cNvPr>
          <p:cNvSpPr/>
          <p:nvPr/>
        </p:nvSpPr>
        <p:spPr>
          <a:xfrm>
            <a:off x="0" y="5861050"/>
            <a:ext cx="4858006" cy="996950"/>
          </a:xfrm>
          <a:prstGeom prst="rect">
            <a:avLst/>
          </a:prstGeom>
          <a:solidFill>
            <a:srgbClr val="B9914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87387-B5EF-8C42-898D-97598E3511B4}"/>
              </a:ext>
            </a:extLst>
          </p:cNvPr>
          <p:cNvSpPr txBox="1"/>
          <p:nvPr/>
        </p:nvSpPr>
        <p:spPr>
          <a:xfrm>
            <a:off x="5183188" y="1495993"/>
            <a:ext cx="61722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Печатные труды</a:t>
            </a:r>
          </a:p>
        </p:txBody>
      </p:sp>
    </p:spTree>
    <p:extLst>
      <p:ext uri="{BB962C8B-B14F-4D97-AF65-F5344CB8AC3E}">
        <p14:creationId xmlns:p14="http://schemas.microsoft.com/office/powerpoint/2010/main" val="334643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EEC1CD-9F50-4439-A6EF-3788E84F0177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09A41C-9C83-4A22-B948-60140F63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114300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Bahnschrift SemiBold Condensed" panose="020B0502040204020203" pitchFamily="34" charset="0"/>
                <a:ea typeface="Cambria Math" panose="02040503050406030204" pitchFamily="18" charset="0"/>
              </a:rPr>
              <a:t>Печатные труды Фомина Е.П. (отдельные издания)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4B7581-E395-410D-90F4-9213C5CA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167313"/>
          </a:xfrm>
        </p:spPr>
        <p:txBody>
          <a:bodyPr numCol="2" spcCol="360000" anchor="ctr"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1. Страны СНГ на пути к рынку. Проблемы инвестиций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1995. 1,3/0,3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2. Управление инвестициями в финансово-промышленных группах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1995. 1,3/0,6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3. Законодательство и государственное регулирование формирования и функционирования ФПГ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1997. 1,5/0,25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4. Система управления предприятиями - членами ФПГ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1997. 1,2/0,24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5. Организация вексельного обращения в рамках ФПГ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61997. 1,4/0,28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6. Финансовый мониторинг деятельности предприятий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 Самара, 1997. 1,0/0,2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7. Схемы взаимодействия компаний, входящих в состав ФПГ, в процессе реализации производственных, финансовых и социальных проектов групп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1997. 1,2/0,2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8. Реструктуризация экономики региона в показателях национального счетоводства: кол. монография. Самара, 2001. 5,6/2,0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9. Управление производственными запасами на предприятии: монография. Самара, 2001. 4,2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10. Экономические проблемы развития российского воздушного транспорта: монография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2001. 14,2/7,1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11. Организационно-экономические проблемы сервисных услуг в нефтегазодобывающей отрасли. Самара, 2002. 2,0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12. Сервисные услуги транспортно-технологических комплексов. Самара, 2003. 1,5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13. Риски на предприятии: классификация, анализ и управление: монография (в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соавт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.). Самара, 2005. 7,5/3,0 </a:t>
            </a:r>
            <a:r>
              <a:rPr lang="ru-RU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печ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л.</a:t>
            </a:r>
          </a:p>
        </p:txBody>
      </p:sp>
    </p:spTree>
    <p:extLst>
      <p:ext uri="{BB962C8B-B14F-4D97-AF65-F5344CB8AC3E}">
        <p14:creationId xmlns:p14="http://schemas.microsoft.com/office/powerpoint/2010/main" val="212941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EEC1CD-9F50-4439-A6EF-3788E84F0177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09A41C-9C83-4A22-B948-60140F63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Bahnschrift SemiBold Condensed" panose="020B0502040204020203" pitchFamily="34" charset="0"/>
              </a:rPr>
              <a:t>Работы в соавторстве </a:t>
            </a:r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CCC786B1-4954-1A64-1A09-8C81A5B1E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660" y="5365751"/>
            <a:ext cx="2972090" cy="1127122"/>
          </a:xfrm>
        </p:spPr>
        <p:txBody>
          <a:bodyPr anchor="ctr">
            <a:normAutofit/>
          </a:bodyPr>
          <a:lstStyle/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Налоговое администрирование в РФ в современных условиях</a:t>
            </a:r>
          </a:p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Фомин Е.П., Вихров А.В.</a:t>
            </a:r>
            <a:endParaRPr lang="ru-RU" sz="1100" b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C1FDE1CD-4C29-E291-700A-D75A9FD5B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80" y="1681163"/>
            <a:ext cx="2462065" cy="3684587"/>
          </a:xfr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id="{0915D4BA-F01B-DC1C-AC89-B1D25425C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03" y="1681163"/>
            <a:ext cx="2609369" cy="3684587"/>
          </a:xfr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5E7F2FBE-56DD-0992-7429-A472FD94E9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06" y="1681163"/>
            <a:ext cx="2639987" cy="3684587"/>
          </a:xfr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34323D84-4792-698D-0759-6AD553645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9319" y="5365751"/>
            <a:ext cx="3780360" cy="1127124"/>
          </a:xfrm>
        </p:spPr>
        <p:txBody>
          <a:bodyPr anchor="ctr">
            <a:normAutofit/>
          </a:bodyPr>
          <a:lstStyle/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Сценарное моделирование региональных систем обращенися с отходами: лигистический, строительный, инвестиционный, инновационный аспекты</a:t>
            </a:r>
          </a:p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Алексеев А.А., Фомина Н.В., Фомин Е.П.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018B5132-AF3F-EE8B-6E04-7BBC58302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299" y="5365750"/>
            <a:ext cx="2972090" cy="1127123"/>
          </a:xfrm>
        </p:spPr>
        <p:txBody>
          <a:bodyPr anchor="ctr">
            <a:normAutofit/>
          </a:bodyPr>
          <a:lstStyle/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Совершенствоавание качества лигистических услуг при реализации стратегического подхода в управлении </a:t>
            </a:r>
          </a:p>
          <a:p>
            <a:pPr algn="ctr"/>
            <a:r>
              <a:rPr lang="en-US" sz="1100" b="0">
                <a:latin typeface="Cambria Math" panose="02040503050406030204" pitchFamily="18" charset="0"/>
                <a:ea typeface="Cambria Math" panose="02040503050406030204" pitchFamily="18" charset="0"/>
              </a:rPr>
              <a:t>Хаирова С.М., Фомин Е.П., Хаиров Б.Г.</a:t>
            </a:r>
            <a:endParaRPr lang="ru-RU" sz="1100" b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0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FAB91-9BDA-4011-AB78-ED0EA2F823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4598633" cy="5981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79FD29-BA7A-4E10-9AAA-EBEEB53D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98632" y="-1"/>
            <a:ext cx="7593365" cy="5981961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08FFA652-79CE-4D0B-9C2A-4671D7EB7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"/>
            <a:ext cx="6172200" cy="5939160"/>
          </a:xfrm>
        </p:spPr>
        <p:txBody>
          <a:bodyPr anchor="b"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Фомин Е.П. родился 31 августа 1949 г. в г. Жуковке Брянской области в семье служащего. Окончил в 1969 г. Брянский вечерний машиностроительный техникум,  в 1973 г. - Куйбышевский плановый институт. После окончания института работал в нем старшим инженером </a:t>
            </a:r>
            <a:r>
              <a:rPr lang="ru-RU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НИСа</a:t>
            </a:r>
            <a:r>
              <a:rPr lang="en-US" sz="1600" baseline="6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в 1981-1988 гг. - проректором института по AXP</a:t>
            </a:r>
            <a:r>
              <a:rPr lang="en-US" sz="1600" baseline="6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в 1988-1990 гг. - старшим научным сотрудником НИСа, в 1990-1993 гг. - освобожденным председателем профкома сотрудников института, с 1993-2020 гг. проректором по экономической работе СГЭУ.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EF46BEA-8A77-4C10-963A-26C3AB972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6122602"/>
            <a:ext cx="3684995" cy="541537"/>
          </a:xfrm>
        </p:spPr>
        <p:txBody>
          <a:bodyPr>
            <a:normAutofit fontScale="92500"/>
          </a:bodyPr>
          <a:lstStyle/>
          <a:p>
            <a:pPr algn="r"/>
            <a:r>
              <a:rPr lang="ru-RU" i="1" dirty="0">
                <a:latin typeface="Cambria Math" panose="02040503050406030204" pitchFamily="18" charset="0"/>
                <a:ea typeface="Cambria Math" panose="02040503050406030204" pitchFamily="18" charset="0"/>
              </a:rPr>
              <a:t>Здание главного учебного корпуса Куйбышевского планового института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AFC58-0166-42ED-B84C-AE6A80A08BE2}"/>
              </a:ext>
            </a:extLst>
          </p:cNvPr>
          <p:cNvSpPr txBox="1"/>
          <p:nvPr/>
        </p:nvSpPr>
        <p:spPr>
          <a:xfrm>
            <a:off x="5183188" y="6122602"/>
            <a:ext cx="5509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ru-RU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НИС</a:t>
            </a:r>
            <a:r>
              <a:rPr lang="ru-RU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- Научно-исследовательский сектор </a:t>
            </a:r>
          </a:p>
          <a:p>
            <a:r>
              <a:rPr lang="en-US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АХЧ</a:t>
            </a:r>
            <a:r>
              <a:rPr lang="ru-RU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– Административно хозяйственная работа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00081-6CC5-2445-9F64-185879CBEA1B}"/>
              </a:ext>
            </a:extLst>
          </p:cNvPr>
          <p:cNvSpPr txBox="1"/>
          <p:nvPr/>
        </p:nvSpPr>
        <p:spPr>
          <a:xfrm>
            <a:off x="5183187" y="1385358"/>
            <a:ext cx="61722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solidFill>
                  <a:schemeClr val="bg1"/>
                </a:solidFill>
                <a:latin typeface="Bahnschrift SemiBold" panose="020B0502040204020203" pitchFamily="34" charset="0"/>
                <a:ea typeface="Cambria Math" panose="02040503050406030204" pitchFamily="18" charset="0"/>
              </a:rPr>
              <a:t>Биография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33683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FAD1E-CE17-46AC-B035-6FFE111E4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46"/>
                    </a14:imgEffect>
                    <a14:imgEffect>
                      <a14:saturation sat="82000"/>
                    </a14:imgEffect>
                    <a14:imgEffect>
                      <a14:brightnessContrast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13896"/>
          <a:stretch/>
        </p:blipFill>
        <p:spPr>
          <a:xfrm>
            <a:off x="0" y="0"/>
            <a:ext cx="12192000" cy="586898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6D46BE-D639-4F37-B17A-152B700DBBFA}"/>
              </a:ext>
            </a:extLst>
          </p:cNvPr>
          <p:cNvSpPr/>
          <p:nvPr/>
        </p:nvSpPr>
        <p:spPr>
          <a:xfrm>
            <a:off x="4922129" y="0"/>
            <a:ext cx="7269872" cy="586898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08FFA652-79CE-4D0B-9C2A-4671D7EB7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27571"/>
            <a:ext cx="6172200" cy="3741417"/>
          </a:xfrm>
        </p:spPr>
        <p:txBody>
          <a:bodyPr anchor="b"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Вел активную научно-исследовательскую работу в тесной связи с производством; написал и защитил 29 сентября 1992 г</a:t>
            </a:r>
            <a:r>
              <a:rPr lang="ru-RU" sz="2000">
                <a:latin typeface="Cambria Math" panose="02040503050406030204" pitchFamily="18" charset="0"/>
                <a:ea typeface="Cambria Math" panose="02040503050406030204" pitchFamily="18" charset="0"/>
              </a:rPr>
              <a:t>. диссертацию</a:t>
            </a:r>
            <a:r>
              <a:rPr lang="en-US" sz="20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sz="200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на соискание ученой степени кандидата экономических наук в Санкт-Петербургском университете экономики и финансов, утвержден ВАК</a:t>
            </a:r>
            <a:r>
              <a:rPr lang="ru-RU" sz="1600" baseline="60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в этой ученой степени 22 января 1993 г.; ему присвоено ученое звание доцента по кафедре менеджмента 29 мая 1996 г.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D5C18-21E1-4A5C-89BB-BD63EF03F65F}"/>
              </a:ext>
            </a:extLst>
          </p:cNvPr>
          <p:cNvSpPr txBox="1"/>
          <p:nvPr/>
        </p:nvSpPr>
        <p:spPr>
          <a:xfrm>
            <a:off x="652463" y="5868988"/>
            <a:ext cx="4269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Санкт-Петербургский </a:t>
            </a:r>
          </a:p>
          <a:p>
            <a:pPr algn="r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экономический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BF597-EC89-4844-A853-C534EC5437A3}"/>
              </a:ext>
            </a:extLst>
          </p:cNvPr>
          <p:cNvSpPr txBox="1"/>
          <p:nvPr/>
        </p:nvSpPr>
        <p:spPr>
          <a:xfrm>
            <a:off x="5183188" y="5976709"/>
            <a:ext cx="69168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aseline="30000" dirty="0"/>
              <a:t>1 </a:t>
            </a:r>
            <a:r>
              <a:rPr lang="ru-RU" sz="1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ВАК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- Высшая </a:t>
            </a:r>
            <a:r>
              <a:rPr lang="ru-RU" sz="1400">
                <a:latin typeface="Cambria Math" panose="02040503050406030204" pitchFamily="18" charset="0"/>
                <a:ea typeface="Cambria Math" panose="02040503050406030204" pitchFamily="18" charset="0"/>
              </a:rPr>
              <a:t>аттестационная комиссия</a:t>
            </a:r>
            <a:endParaRPr lang="en-US" sz="140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4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140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400" i="1">
                <a:latin typeface="Cambria Math" panose="02040503050406030204" pitchFamily="18" charset="0"/>
                <a:ea typeface="Cambria Math" panose="02040503050406030204" pitchFamily="18" charset="0"/>
              </a:rPr>
              <a:t>Оргаизационно-экономические проблемы управления производственными запасами (на примере предприятий авиационного моторостроения)</a:t>
            </a:r>
            <a:endParaRPr lang="ru-RU" i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0118A-CD99-E640-9311-6D51D9FF894D}"/>
              </a:ext>
            </a:extLst>
          </p:cNvPr>
          <p:cNvSpPr txBox="1"/>
          <p:nvPr/>
        </p:nvSpPr>
        <p:spPr>
          <a:xfrm>
            <a:off x="5183187" y="1611055"/>
            <a:ext cx="6172200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Научная </a:t>
            </a:r>
          </a:p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168637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FAD1E-CE17-46AC-B035-6FFE111E4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26000"/>
                    </a14:imgEffect>
                  </a14:imgLayer>
                </a14:imgProps>
              </a:ext>
            </a:extLst>
          </a:blip>
          <a:srcRect t="15117" b="7854"/>
          <a:stretch/>
        </p:blipFill>
        <p:spPr>
          <a:xfrm>
            <a:off x="0" y="0"/>
            <a:ext cx="12192000" cy="586898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6D46BE-D639-4F37-B17A-152B700DBBFA}"/>
              </a:ext>
            </a:extLst>
          </p:cNvPr>
          <p:cNvSpPr/>
          <p:nvPr/>
        </p:nvSpPr>
        <p:spPr>
          <a:xfrm>
            <a:off x="4922129" y="0"/>
            <a:ext cx="7269872" cy="5868988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08FFA652-79CE-4D0B-9C2A-4671D7EB7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27571"/>
            <a:ext cx="6172200" cy="3741417"/>
          </a:xfrm>
        </p:spPr>
        <p:txBody>
          <a:bodyPr anchor="b"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Без отрыва от основной работы Фомин Е.П. </a:t>
            </a:r>
            <a:r>
              <a:rPr lang="ru-RU" sz="200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подготовил диссертацию</a:t>
            </a:r>
            <a:r>
              <a:rPr lang="en-US" sz="20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ru-RU" sz="200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на соискание ученой степени доктора экономических наук и успешно защитил ее в 1996 г. в Санкт-Петербургском университете экономики и финансов. ВАК при судила Фомину Е.П. эту ученую степень 20 декабря 1996 г., а 20 июля 2001 г. ему было присвоено ученое звание профессора по кафедре менеджмента.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D5C18-21E1-4A5C-89BB-BD63EF03F65F}"/>
              </a:ext>
            </a:extLst>
          </p:cNvPr>
          <p:cNvSpPr txBox="1"/>
          <p:nvPr/>
        </p:nvSpPr>
        <p:spPr>
          <a:xfrm>
            <a:off x="652463" y="5868988"/>
            <a:ext cx="4269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Санкт-Петербургский </a:t>
            </a:r>
          </a:p>
          <a:p>
            <a:pPr algn="r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экономический университет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4BB31-49E2-8447-AEF1-CD545F302CEF}"/>
              </a:ext>
            </a:extLst>
          </p:cNvPr>
          <p:cNvSpPr txBox="1"/>
          <p:nvPr/>
        </p:nvSpPr>
        <p:spPr>
          <a:xfrm>
            <a:off x="5183188" y="1611055"/>
            <a:ext cx="6172200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Научная </a:t>
            </a:r>
          </a:p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деятельность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2D0E9-ACA8-3E48-883A-E4488BAE09D5}"/>
              </a:ext>
            </a:extLst>
          </p:cNvPr>
          <p:cNvSpPr txBox="1"/>
          <p:nvPr/>
        </p:nvSpPr>
        <p:spPr>
          <a:xfrm>
            <a:off x="5183188" y="6019048"/>
            <a:ext cx="6172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ru-RU" sz="1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Конверсия предприятий оборонно-промышленного комплекса: экономика и организация (На материалах предприятий Самар. области)</a:t>
            </a:r>
            <a:endParaRPr lang="ru-RU" sz="14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4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отрудники, регион, бывшие сотрудники компании London Business School |  LinkedIn">
            <a:extLst>
              <a:ext uri="{FF2B5EF4-FFF2-40B4-BE49-F238E27FC236}">
                <a16:creationId xmlns:a16="http://schemas.microsoft.com/office/drawing/2014/main" id="{7AC7FA57-17B4-4B2E-80E1-E3651350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15521"/>
          <a:stretch/>
        </p:blipFill>
        <p:spPr bwMode="auto">
          <a:xfrm>
            <a:off x="1" y="0"/>
            <a:ext cx="12191999" cy="58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85684B-0B46-418D-ACA4-E8C29D8E7B1A}"/>
              </a:ext>
            </a:extLst>
          </p:cNvPr>
          <p:cNvSpPr/>
          <p:nvPr/>
        </p:nvSpPr>
        <p:spPr>
          <a:xfrm>
            <a:off x="4922128" y="0"/>
            <a:ext cx="7269871" cy="5853112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5B5EE6C-497B-43E4-967A-8BC86E9B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524000"/>
            <a:ext cx="6237287" cy="4337050"/>
          </a:xfrm>
        </p:spPr>
        <p:txBody>
          <a:bodyPr anchor="b">
            <a:norm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В августе 2001 г. Фомин Е.П. был избран заведующим кафедрой налогообложения и аудита и выполнял эту работу с 1 сентября 2001 г. по 2020 г. Добился хороших результатов в комплектовании кафедры квалифицированными научно-педагогическими кадрами, в подготовке преподавателей - кандидатов наук, в создании учебно-методических комплексов и учебных пособий, в том числе мультимедийных. В 2001 г. Фомин Е.П. прошел стажировку в Лондонской школе бизнеса. Успешно руководил аспирантами и соискателями. Являлся членом диссертационного совета СГЭУ.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E5F0BEB-F6AC-4B19-985E-9A9C737DF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2137" y="5977289"/>
            <a:ext cx="3539991" cy="644893"/>
          </a:xfrm>
        </p:spPr>
        <p:txBody>
          <a:bodyPr anchor="ctr"/>
          <a:lstStyle/>
          <a:p>
            <a:pPr algn="r"/>
            <a:r>
              <a:rPr lang="ru-RU" i="1" dirty="0">
                <a:latin typeface="Cambria Math" panose="02040503050406030204" pitchFamily="18" charset="0"/>
                <a:ea typeface="Cambria Math" panose="02040503050406030204" pitchFamily="18" charset="0"/>
              </a:rPr>
              <a:t>Лондонская школа бизнеса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13B37-E945-5846-B41E-A6AB660F1781}"/>
              </a:ext>
            </a:extLst>
          </p:cNvPr>
          <p:cNvSpPr txBox="1"/>
          <p:nvPr/>
        </p:nvSpPr>
        <p:spPr>
          <a:xfrm>
            <a:off x="5248275" y="996950"/>
            <a:ext cx="61722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Карьера</a:t>
            </a:r>
          </a:p>
        </p:txBody>
      </p:sp>
    </p:spTree>
    <p:extLst>
      <p:ext uri="{BB962C8B-B14F-4D97-AF65-F5344CB8AC3E}">
        <p14:creationId xmlns:p14="http://schemas.microsoft.com/office/powerpoint/2010/main" val="289329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2AA8DF1-DE07-4492-AC95-4573F0A2C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6121667"/>
            <a:ext cx="6172200" cy="4908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Коллектив кафедры налогообложения и аудита. Фото 2005 г.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CD15A-71A4-45A6-B4CB-EA0803C2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6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2AA8DF1-DE07-4492-AC95-4573F0A2C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6121667"/>
            <a:ext cx="6172200" cy="4908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Коллектив кафедры налогообложения и аудита</a:t>
            </a:r>
            <a:r>
              <a:rPr lang="ru-RU" sz="1600" i="1">
                <a:latin typeface="Cambria Math" panose="02040503050406030204" pitchFamily="18" charset="0"/>
                <a:ea typeface="Cambria Math" panose="02040503050406030204" pitchFamily="18" charset="0"/>
              </a:rPr>
              <a:t>. Фото 20</a:t>
            </a:r>
            <a:r>
              <a:rPr lang="en-US" sz="1600" i="1">
                <a:latin typeface="Cambria Math" panose="02040503050406030204" pitchFamily="18" charset="0"/>
                <a:ea typeface="Cambria Math" panose="02040503050406030204" pitchFamily="18" charset="0"/>
              </a:rPr>
              <a:t>18</a:t>
            </a:r>
            <a:r>
              <a:rPr lang="ru-RU" sz="1600" i="1">
                <a:latin typeface="Cambria Math" panose="02040503050406030204" pitchFamily="18" charset="0"/>
                <a:ea typeface="Cambria Math" panose="02040503050406030204" pitchFamily="18" charset="0"/>
              </a:rPr>
              <a:t> г.</a:t>
            </a:r>
            <a:endParaRPr lang="ru-RU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9B701ED-4B44-0049-9C38-5B74B86DE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b="12635"/>
          <a:stretch/>
        </p:blipFill>
        <p:spPr>
          <a:xfrm>
            <a:off x="0" y="0"/>
            <a:ext cx="12192000" cy="5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9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EEC1CD-9F50-4439-A6EF-3788E84F0177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09A41C-9C83-4A22-B948-60140F63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1143001"/>
          </a:xfrm>
        </p:spPr>
        <p:txBody>
          <a:bodyPr>
            <a:normAutofit fontScale="90000"/>
          </a:bodyPr>
          <a:lstStyle/>
          <a:p>
            <a:r>
              <a:rPr lang="ru-RU" b="0" i="0">
                <a:solidFill>
                  <a:schemeClr val="bg1"/>
                </a:solidFill>
                <a:effectLst/>
                <a:latin typeface="Bahnschrift SemiBold Condensed" panose="020B0502040204020203" pitchFamily="34" charset="0"/>
              </a:rPr>
              <a:t>Информация о самых успешных выпускниках кафедры</a:t>
            </a:r>
            <a:endParaRPr lang="ru-RU" dirty="0">
              <a:solidFill>
                <a:schemeClr val="bg1"/>
              </a:solidFill>
              <a:latin typeface="Bahnschrift SemiBold Condensed" panose="020B0502040204020203" pitchFamily="34" charset="0"/>
              <a:ea typeface="Cambria Math" panose="020405030504060302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4B7581-E395-410D-90F4-9213C5CA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167313"/>
          </a:xfrm>
        </p:spPr>
        <p:txBody>
          <a:bodyPr numCol="1" spcCol="360000" anchor="ctr">
            <a:noAutofit/>
          </a:bodyPr>
          <a:lstStyle/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Кулакова Олеся (главный бухгалтер ГК Вебзавод)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Федосеева Светлана (к.э.н., научный сотрудник ун-т Гиссена (Германия))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Подколодный Максим (зам. генерального директора АО «Ространстерминал»)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Дроздова Юлия (аналитик ОАО ФК «Система»)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Стадник Екатерина (старший аудитор «КПМГ»)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Куваева Дарья (бухгалтер ООО «Мегафон-ритейл»)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Азархин Антон (директор ООО «ТД Поволжский молочный союз»)</a:t>
            </a:r>
          </a:p>
          <a:p>
            <a:pPr algn="just"/>
            <a:r>
              <a:rPr lang="ru-RU" sz="2000" b="0" i="0">
                <a:solidFill>
                  <a:srgbClr val="475055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Стрельников Александр (руководитель управления правовой, кадровой работы и внедрения информационных технологий ГБУ Самарской области «Самарское ветеринарное учреждение»</a:t>
            </a:r>
          </a:p>
        </p:txBody>
      </p:sp>
    </p:spTree>
    <p:extLst>
      <p:ext uri="{BB962C8B-B14F-4D97-AF65-F5344CB8AC3E}">
        <p14:creationId xmlns:p14="http://schemas.microsoft.com/office/powerpoint/2010/main" val="4267400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D9BC66-80F7-41CA-A12F-371478EECDEA}"/>
              </a:ext>
            </a:extLst>
          </p:cNvPr>
          <p:cNvSpPr/>
          <p:nvPr/>
        </p:nvSpPr>
        <p:spPr>
          <a:xfrm>
            <a:off x="0" y="1"/>
            <a:ext cx="4918508" cy="5861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3A1BB-E33C-44AC-B01E-4E7ACBDC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7" y="5995804"/>
            <a:ext cx="4302491" cy="629518"/>
          </a:xfrm>
        </p:spPr>
        <p:txBody>
          <a:bodyPr>
            <a:noAutofit/>
          </a:bodyPr>
          <a:lstStyle/>
          <a:p>
            <a:pPr algn="r" fontAlgn="base"/>
            <a:r>
              <a:rPr lang="ru-RU" sz="1400" i="1" dirty="0">
                <a:solidFill>
                  <a:srgbClr val="2021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Нагрудный знак «Почётный работник высшего профессионального образования Российской Федерации»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5B5EE6C-497B-43E4-967A-8BC86E9B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 anchor="b">
            <a:norm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За успехи в работе Фомин Е.П. в 1999 г. награжден нагрудным знаком «Почетный работник высшего профессионального образования РФ», в награжден губернатором знаком отличия «За заслуги перед Самарской областью», неоднократно отмечался благодарностями в приказах по университету и Министерству образования и науки РФ.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4B33D6-863D-49C4-888D-FBEC33C0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13" y="310155"/>
            <a:ext cx="3962095" cy="5550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879F-A286-5E4E-BA91-2BA84B29ECE9}"/>
              </a:ext>
            </a:extLst>
          </p:cNvPr>
          <p:cNvSpPr txBox="1"/>
          <p:nvPr/>
        </p:nvSpPr>
        <p:spPr>
          <a:xfrm>
            <a:off x="5183188" y="2377716"/>
            <a:ext cx="61722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sz="4000">
                <a:latin typeface="Bahnschrift SemiBold" panose="020B0502040204020203" pitchFamily="34" charset="0"/>
                <a:ea typeface="Cambria Math" panose="02040503050406030204" pitchFamily="18" charset="0"/>
              </a:rPr>
              <a:t>Награждения</a:t>
            </a:r>
          </a:p>
        </p:txBody>
      </p:sp>
    </p:spTree>
    <p:extLst>
      <p:ext uri="{BB962C8B-B14F-4D97-AF65-F5344CB8AC3E}">
        <p14:creationId xmlns:p14="http://schemas.microsoft.com/office/powerpoint/2010/main" val="3862472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829</Words>
  <Application>Microsoft Office PowerPoint</Application>
  <PresentationFormat>Широкоэкранный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Фомин  Евгений Пименович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самых успешных выпускниках кафедры</vt:lpstr>
      <vt:lpstr>Нагрудный знак «Почётный работник высшего профессионального образования Российской Федерации»</vt:lpstr>
      <vt:lpstr>Презентация PowerPoint</vt:lpstr>
      <vt:lpstr>Печатные труды Фомина Е.П. (отдельные издания)</vt:lpstr>
      <vt:lpstr>Работы в соавторстве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Фомин Евгений Пименович</dc:title>
  <dc:creator>Salavat</dc:creator>
  <cp:lastModifiedBy>Салават Петров</cp:lastModifiedBy>
  <cp:revision>40</cp:revision>
  <dcterms:created xsi:type="dcterms:W3CDTF">2022-03-01T10:46:02Z</dcterms:created>
  <dcterms:modified xsi:type="dcterms:W3CDTF">2022-04-26T18:19:14Z</dcterms:modified>
</cp:coreProperties>
</file>