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Lst>
  <p:notesMasterIdLst>
    <p:notesMasterId r:id="rId46"/>
  </p:notesMasterIdLst>
  <p:handoutMasterIdLst>
    <p:handoutMasterId r:id="rId47"/>
  </p:handoutMasterIdLst>
  <p:sldIdLst>
    <p:sldId id="256" r:id="rId2"/>
    <p:sldId id="327" r:id="rId3"/>
    <p:sldId id="328" r:id="rId4"/>
    <p:sldId id="330" r:id="rId5"/>
    <p:sldId id="331" r:id="rId6"/>
    <p:sldId id="332" r:id="rId7"/>
    <p:sldId id="400" r:id="rId8"/>
    <p:sldId id="406" r:id="rId9"/>
    <p:sldId id="407" r:id="rId10"/>
    <p:sldId id="408" r:id="rId11"/>
    <p:sldId id="363" r:id="rId12"/>
    <p:sldId id="409" r:id="rId13"/>
    <p:sldId id="376" r:id="rId14"/>
    <p:sldId id="378" r:id="rId15"/>
    <p:sldId id="377" r:id="rId16"/>
    <p:sldId id="368" r:id="rId17"/>
    <p:sldId id="369" r:id="rId18"/>
    <p:sldId id="370" r:id="rId19"/>
    <p:sldId id="371" r:id="rId20"/>
    <p:sldId id="372" r:id="rId21"/>
    <p:sldId id="309" r:id="rId22"/>
    <p:sldId id="312" r:id="rId23"/>
    <p:sldId id="310" r:id="rId24"/>
    <p:sldId id="313" r:id="rId25"/>
    <p:sldId id="315" r:id="rId26"/>
    <p:sldId id="316" r:id="rId27"/>
    <p:sldId id="317" r:id="rId28"/>
    <p:sldId id="318" r:id="rId29"/>
    <p:sldId id="319" r:id="rId30"/>
    <p:sldId id="320" r:id="rId31"/>
    <p:sldId id="402" r:id="rId32"/>
    <p:sldId id="393" r:id="rId33"/>
    <p:sldId id="394" r:id="rId34"/>
    <p:sldId id="404" r:id="rId35"/>
    <p:sldId id="405" r:id="rId36"/>
    <p:sldId id="395" r:id="rId37"/>
    <p:sldId id="390" r:id="rId38"/>
    <p:sldId id="388" r:id="rId39"/>
    <p:sldId id="398" r:id="rId40"/>
    <p:sldId id="389" r:id="rId41"/>
    <p:sldId id="399" r:id="rId42"/>
    <p:sldId id="391" r:id="rId43"/>
    <p:sldId id="326" r:id="rId44"/>
    <p:sldId id="410" r:id="rId45"/>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9" autoAdjust="0"/>
    <p:restoredTop sz="94660"/>
  </p:normalViewPr>
  <p:slideViewPr>
    <p:cSldViewPr>
      <p:cViewPr>
        <p:scale>
          <a:sx n="100" d="100"/>
          <a:sy n="100" d="100"/>
        </p:scale>
        <p:origin x="-42" y="648"/>
      </p:cViewPr>
      <p:guideLst>
        <p:guide orient="horz" pos="2160"/>
        <p:guide pos="2880"/>
      </p:guideLst>
    </p:cSldViewPr>
  </p:slideViewPr>
  <p:notesTextViewPr>
    <p:cViewPr>
      <p:scale>
        <a:sx n="100" d="100"/>
        <a:sy n="100" d="100"/>
      </p:scale>
      <p:origin x="0" y="0"/>
    </p:cViewPr>
  </p:notesTextViewPr>
  <p:sorterViewPr>
    <p:cViewPr>
      <p:scale>
        <a:sx n="77" d="100"/>
        <a:sy n="77" d="100"/>
      </p:scale>
      <p:origin x="0" y="11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445A8C83-80DC-4F3B-B2BA-5D62E48BB26A}" type="datetimeFigureOut">
              <a:rPr lang="ru-RU" smtClean="0"/>
              <a:pPr/>
              <a:t>21.09.2019</a:t>
            </a:fld>
            <a:endParaRPr lang="ru-RU"/>
          </a:p>
        </p:txBody>
      </p:sp>
      <p:sp>
        <p:nvSpPr>
          <p:cNvPr id="4" name="Нижний колонтитул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B1601EF-9309-495C-B0BB-B1585ACD5E27}" type="slidenum">
              <a:rPr lang="ru-RU" smtClean="0"/>
              <a:pPr/>
              <a:t>‹#›</a:t>
            </a:fld>
            <a:endParaRPr lang="ru-RU"/>
          </a:p>
        </p:txBody>
      </p:sp>
    </p:spTree>
    <p:extLst>
      <p:ext uri="{BB962C8B-B14F-4D97-AF65-F5344CB8AC3E}">
        <p14:creationId xmlns:p14="http://schemas.microsoft.com/office/powerpoint/2010/main" xmlns="" val="357197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0F7EEAA2-F7D2-4AF8-AACF-D338563EC070}" type="datetimeFigureOut">
              <a:rPr lang="ru-RU" smtClean="0"/>
              <a:pPr/>
              <a:t>21.09.2019</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B3AF0611-18C0-4A0A-8D8A-C425AE36A5D6}" type="slidenum">
              <a:rPr lang="ru-RU" smtClean="0"/>
              <a:pPr/>
              <a:t>‹#›</a:t>
            </a:fld>
            <a:endParaRPr lang="ru-RU"/>
          </a:p>
        </p:txBody>
      </p:sp>
    </p:spTree>
    <p:extLst>
      <p:ext uri="{BB962C8B-B14F-4D97-AF65-F5344CB8AC3E}">
        <p14:creationId xmlns:p14="http://schemas.microsoft.com/office/powerpoint/2010/main" xmlns="" val="5120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13</a:t>
            </a:fld>
            <a:endParaRPr lang="ru-RU" altLang="ru-RU"/>
          </a:p>
        </p:txBody>
      </p:sp>
    </p:spTree>
    <p:extLst>
      <p:ext uri="{BB962C8B-B14F-4D97-AF65-F5344CB8AC3E}">
        <p14:creationId xmlns:p14="http://schemas.microsoft.com/office/powerpoint/2010/main" xmlns="" val="136913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23</a:t>
            </a:fld>
            <a:endParaRPr lang="ru-RU" altLang="ru-RU"/>
          </a:p>
        </p:txBody>
      </p:sp>
    </p:spTree>
    <p:extLst>
      <p:ext uri="{BB962C8B-B14F-4D97-AF65-F5344CB8AC3E}">
        <p14:creationId xmlns:p14="http://schemas.microsoft.com/office/powerpoint/2010/main" xmlns="" val="350962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24</a:t>
            </a:fld>
            <a:endParaRPr lang="ru-RU" altLang="ru-RU"/>
          </a:p>
        </p:txBody>
      </p:sp>
    </p:spTree>
    <p:extLst>
      <p:ext uri="{BB962C8B-B14F-4D97-AF65-F5344CB8AC3E}">
        <p14:creationId xmlns:p14="http://schemas.microsoft.com/office/powerpoint/2010/main" xmlns="" val="234062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25</a:t>
            </a:fld>
            <a:endParaRPr lang="ru-RU" altLang="ru-RU"/>
          </a:p>
        </p:txBody>
      </p:sp>
    </p:spTree>
    <p:extLst>
      <p:ext uri="{BB962C8B-B14F-4D97-AF65-F5344CB8AC3E}">
        <p14:creationId xmlns:p14="http://schemas.microsoft.com/office/powerpoint/2010/main" xmlns="" val="311178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26</a:t>
            </a:fld>
            <a:endParaRPr lang="ru-RU" altLang="ru-RU"/>
          </a:p>
        </p:txBody>
      </p:sp>
    </p:spTree>
    <p:extLst>
      <p:ext uri="{BB962C8B-B14F-4D97-AF65-F5344CB8AC3E}">
        <p14:creationId xmlns:p14="http://schemas.microsoft.com/office/powerpoint/2010/main" xmlns="" val="232961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27</a:t>
            </a:fld>
            <a:endParaRPr lang="ru-RU" altLang="ru-RU"/>
          </a:p>
        </p:txBody>
      </p:sp>
    </p:spTree>
    <p:extLst>
      <p:ext uri="{BB962C8B-B14F-4D97-AF65-F5344CB8AC3E}">
        <p14:creationId xmlns:p14="http://schemas.microsoft.com/office/powerpoint/2010/main" xmlns="" val="319799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28</a:t>
            </a:fld>
            <a:endParaRPr lang="ru-RU" altLang="ru-RU"/>
          </a:p>
        </p:txBody>
      </p:sp>
    </p:spTree>
    <p:extLst>
      <p:ext uri="{BB962C8B-B14F-4D97-AF65-F5344CB8AC3E}">
        <p14:creationId xmlns:p14="http://schemas.microsoft.com/office/powerpoint/2010/main" xmlns="" val="2402346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29</a:t>
            </a:fld>
            <a:endParaRPr lang="ru-RU" altLang="ru-RU"/>
          </a:p>
        </p:txBody>
      </p:sp>
    </p:spTree>
    <p:extLst>
      <p:ext uri="{BB962C8B-B14F-4D97-AF65-F5344CB8AC3E}">
        <p14:creationId xmlns:p14="http://schemas.microsoft.com/office/powerpoint/2010/main" xmlns="" val="92913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30</a:t>
            </a:fld>
            <a:endParaRPr lang="ru-RU" altLang="ru-RU"/>
          </a:p>
        </p:txBody>
      </p:sp>
    </p:spTree>
    <p:extLst>
      <p:ext uri="{BB962C8B-B14F-4D97-AF65-F5344CB8AC3E}">
        <p14:creationId xmlns:p14="http://schemas.microsoft.com/office/powerpoint/2010/main" xmlns="" val="3067096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43</a:t>
            </a:fld>
            <a:endParaRPr lang="ru-RU" altLang="ru-RU"/>
          </a:p>
        </p:txBody>
      </p:sp>
    </p:spTree>
    <p:extLst>
      <p:ext uri="{BB962C8B-B14F-4D97-AF65-F5344CB8AC3E}">
        <p14:creationId xmlns:p14="http://schemas.microsoft.com/office/powerpoint/2010/main" xmlns="" val="218232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15</a:t>
            </a:fld>
            <a:endParaRPr lang="ru-RU" altLang="ru-RU"/>
          </a:p>
        </p:txBody>
      </p:sp>
    </p:spTree>
    <p:extLst>
      <p:ext uri="{BB962C8B-B14F-4D97-AF65-F5344CB8AC3E}">
        <p14:creationId xmlns:p14="http://schemas.microsoft.com/office/powerpoint/2010/main" xmlns="" val="228467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16</a:t>
            </a:fld>
            <a:endParaRPr lang="ru-RU" altLang="ru-RU"/>
          </a:p>
        </p:txBody>
      </p:sp>
    </p:spTree>
    <p:extLst>
      <p:ext uri="{BB962C8B-B14F-4D97-AF65-F5344CB8AC3E}">
        <p14:creationId xmlns:p14="http://schemas.microsoft.com/office/powerpoint/2010/main" xmlns="" val="159409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17</a:t>
            </a:fld>
            <a:endParaRPr lang="ru-RU" altLang="ru-RU"/>
          </a:p>
        </p:txBody>
      </p:sp>
    </p:spTree>
    <p:extLst>
      <p:ext uri="{BB962C8B-B14F-4D97-AF65-F5344CB8AC3E}">
        <p14:creationId xmlns:p14="http://schemas.microsoft.com/office/powerpoint/2010/main" xmlns="" val="52097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18</a:t>
            </a:fld>
            <a:endParaRPr lang="ru-RU" altLang="ru-RU"/>
          </a:p>
        </p:txBody>
      </p:sp>
    </p:spTree>
    <p:extLst>
      <p:ext uri="{BB962C8B-B14F-4D97-AF65-F5344CB8AC3E}">
        <p14:creationId xmlns:p14="http://schemas.microsoft.com/office/powerpoint/2010/main" xmlns="" val="187634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19</a:t>
            </a:fld>
            <a:endParaRPr lang="ru-RU" altLang="ru-RU"/>
          </a:p>
        </p:txBody>
      </p:sp>
    </p:spTree>
    <p:extLst>
      <p:ext uri="{BB962C8B-B14F-4D97-AF65-F5344CB8AC3E}">
        <p14:creationId xmlns:p14="http://schemas.microsoft.com/office/powerpoint/2010/main" xmlns="" val="324777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20</a:t>
            </a:fld>
            <a:endParaRPr lang="ru-RU" altLang="ru-RU"/>
          </a:p>
        </p:txBody>
      </p:sp>
    </p:spTree>
    <p:extLst>
      <p:ext uri="{BB962C8B-B14F-4D97-AF65-F5344CB8AC3E}">
        <p14:creationId xmlns:p14="http://schemas.microsoft.com/office/powerpoint/2010/main" xmlns="" val="396526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21</a:t>
            </a:fld>
            <a:endParaRPr lang="ru-RU" altLang="ru-RU"/>
          </a:p>
        </p:txBody>
      </p:sp>
    </p:spTree>
    <p:extLst>
      <p:ext uri="{BB962C8B-B14F-4D97-AF65-F5344CB8AC3E}">
        <p14:creationId xmlns:p14="http://schemas.microsoft.com/office/powerpoint/2010/main" xmlns="" val="350962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3C790-054D-45EF-87BA-26ECD7C19AD3}" type="slidenum">
              <a:rPr lang="ru-RU" altLang="ru-RU"/>
              <a:pPr/>
              <a:t>22</a:t>
            </a:fld>
            <a:endParaRPr lang="ru-RU" altLang="ru-RU"/>
          </a:p>
        </p:txBody>
      </p:sp>
    </p:spTree>
    <p:extLst>
      <p:ext uri="{BB962C8B-B14F-4D97-AF65-F5344CB8AC3E}">
        <p14:creationId xmlns:p14="http://schemas.microsoft.com/office/powerpoint/2010/main" xmlns="" val="2623793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39B1FBD-3450-4904-9FFD-801D871AF21B}" type="datetimeFigureOut">
              <a:rPr lang="ru-RU" smtClean="0"/>
              <a:pPr/>
              <a:t>21.09.2019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CB5EED0-85BF-498E-904C-50460089C7B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CB5EED0-85BF-498E-904C-50460089C7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CB5EED0-85BF-498E-904C-50460089C7B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CB5EED0-85BF-498E-904C-50460089C7BD}"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CB5EED0-85BF-498E-904C-50460089C7BD}"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CB5EED0-85BF-498E-904C-50460089C7BD}"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CB5EED0-85BF-498E-904C-50460089C7B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CB5EED0-85BF-498E-904C-50460089C7BD}"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39B1FBD-3450-4904-9FFD-801D871AF21B}" type="datetimeFigureOut">
              <a:rPr lang="ru-RU" smtClean="0"/>
              <a:pPr/>
              <a:t>21.09.2019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CB5EED0-85BF-498E-904C-50460089C7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39B1FBD-3450-4904-9FFD-801D871AF21B}" type="datetimeFigureOut">
              <a:rPr lang="ru-RU" smtClean="0"/>
              <a:pPr/>
              <a:t>21.09.2019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CB5EED0-85BF-498E-904C-50460089C7B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39B1FBD-3450-4904-9FFD-801D871AF21B}" type="datetimeFigureOut">
              <a:rPr lang="ru-RU" smtClean="0"/>
              <a:pPr/>
              <a:t>21.09.2019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CB5EED0-85BF-498E-904C-50460089C7BD}"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39B1FBD-3450-4904-9FFD-801D871AF21B}" type="datetimeFigureOut">
              <a:rPr lang="ru-RU" smtClean="0"/>
              <a:pPr/>
              <a:t>21.09.2019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B5EED0-85BF-498E-904C-50460089C7B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12776"/>
            <a:ext cx="8280920" cy="2304255"/>
          </a:xfrm>
        </p:spPr>
        <p:txBody>
          <a:bodyPr>
            <a:normAutofit/>
          </a:bodyPr>
          <a:lstStyle/>
          <a:p>
            <a:r>
              <a:rPr lang="ru-RU" b="1" dirty="0" smtClean="0">
                <a:effectLst>
                  <a:outerShdw blurRad="38100" dist="38100" dir="2700000" algn="tl">
                    <a:srgbClr val="000000">
                      <a:alpha val="43137"/>
                    </a:srgbClr>
                  </a:outerShdw>
                </a:effectLst>
              </a:rPr>
              <a:t>Оценка формирования компетенций обучающихся</a:t>
            </a:r>
            <a:endParaRPr lang="ru-RU"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0" y="3886200"/>
            <a:ext cx="9036496" cy="982960"/>
          </a:xfrm>
        </p:spPr>
        <p:txBody>
          <a:bodyPr>
            <a:normAutofit fontScale="55000" lnSpcReduction="20000"/>
          </a:bodyPr>
          <a:lstStyle/>
          <a:p>
            <a:endParaRPr lang="ru-RU" b="1" dirty="0" smtClean="0">
              <a:solidFill>
                <a:schemeClr val="tx1"/>
              </a:solidFill>
            </a:endParaRPr>
          </a:p>
          <a:p>
            <a:r>
              <a:rPr lang="ru-RU" b="1" dirty="0" smtClean="0">
                <a:solidFill>
                  <a:schemeClr val="tx1"/>
                </a:solidFill>
              </a:rPr>
              <a:t>                                      </a:t>
            </a:r>
          </a:p>
          <a:p>
            <a:r>
              <a:rPr lang="ru-RU" sz="3600" b="1" dirty="0">
                <a:solidFill>
                  <a:schemeClr val="tx1"/>
                </a:solidFill>
              </a:rPr>
              <a:t> </a:t>
            </a:r>
            <a:r>
              <a:rPr lang="ru-RU" sz="3600" b="1" dirty="0" smtClean="0">
                <a:solidFill>
                  <a:schemeClr val="tx1"/>
                </a:solidFill>
              </a:rPr>
              <a:t>                                            </a:t>
            </a:r>
            <a:r>
              <a:rPr lang="ru-RU" sz="5100" b="1" dirty="0" err="1" smtClean="0">
                <a:solidFill>
                  <a:schemeClr val="tx1"/>
                </a:solidFill>
              </a:rPr>
              <a:t>Камашева</a:t>
            </a:r>
            <a:r>
              <a:rPr lang="ru-RU" sz="5100" b="1" dirty="0" smtClean="0">
                <a:solidFill>
                  <a:schemeClr val="tx1"/>
                </a:solidFill>
              </a:rPr>
              <a:t> Ю.Л.</a:t>
            </a:r>
            <a:endParaRPr lang="ru-RU" sz="51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8568952" cy="4093428"/>
          </a:xfrm>
          <a:prstGeom prst="rect">
            <a:avLst/>
          </a:prstGeom>
        </p:spPr>
        <p:txBody>
          <a:bodyPr wrap="square">
            <a:spAutoFit/>
          </a:bodyPr>
          <a:lstStyle/>
          <a:p>
            <a:pPr algn="just"/>
            <a:endParaRPr lang="ru-RU" sz="2000" dirty="0" smtClean="0">
              <a:latin typeface="Arial" pitchFamily="34" charset="0"/>
              <a:cs typeface="Arial" pitchFamily="34" charset="0"/>
            </a:endParaRPr>
          </a:p>
          <a:p>
            <a:pPr algn="just"/>
            <a:r>
              <a:rPr lang="ru-RU" sz="2000" dirty="0" smtClean="0">
                <a:latin typeface="Arial" pitchFamily="34" charset="0"/>
                <a:cs typeface="Arial" pitchFamily="34" charset="0"/>
              </a:rPr>
              <a:t>Приступая к разработке комплекса оценочных средств в условиях введения ФГОС ВПО, необходимо помнить о двух принципиальных моментах: </a:t>
            </a:r>
          </a:p>
          <a:p>
            <a:pPr algn="just"/>
            <a:endParaRPr lang="ru-RU" sz="2000" dirty="0" smtClean="0">
              <a:latin typeface="Arial" pitchFamily="34" charset="0"/>
              <a:cs typeface="Arial" pitchFamily="34" charset="0"/>
            </a:endParaRPr>
          </a:p>
          <a:p>
            <a:pPr marL="514350" indent="-514350" algn="just">
              <a:buFont typeface="+mj-lt"/>
              <a:buAutoNum type="arabicPeriod"/>
            </a:pPr>
            <a:r>
              <a:rPr lang="ru-RU" sz="2000" dirty="0" smtClean="0">
                <a:latin typeface="Arial" pitchFamily="34" charset="0"/>
                <a:cs typeface="Arial" pitchFamily="34" charset="0"/>
              </a:rPr>
              <a:t>Оценочные средства, сопровождающие реализацию каждой ООП ВПО, должны быть разработаны </a:t>
            </a:r>
            <a:r>
              <a:rPr lang="ru-RU" sz="2000" b="1" dirty="0" smtClean="0">
                <a:effectLst>
                  <a:outerShdw blurRad="38100" dist="38100" dir="2700000" algn="tl">
                    <a:srgbClr val="000000">
                      <a:alpha val="43137"/>
                    </a:srgbClr>
                  </a:outerShdw>
                </a:effectLst>
                <a:latin typeface="Arial" pitchFamily="34" charset="0"/>
                <a:cs typeface="Arial" pitchFamily="34" charset="0"/>
              </a:rPr>
              <a:t>для проверки степени формирования компетенций</a:t>
            </a:r>
            <a:r>
              <a:rPr lang="ru-RU" sz="2000" b="1" dirty="0" smtClean="0">
                <a:latin typeface="Arial" pitchFamily="34" charset="0"/>
                <a:cs typeface="Arial" pitchFamily="34" charset="0"/>
              </a:rPr>
              <a:t>; </a:t>
            </a:r>
          </a:p>
          <a:p>
            <a:pPr marL="514350" indent="-514350" algn="just">
              <a:buFont typeface="+mj-lt"/>
              <a:buAutoNum type="arabicPeriod"/>
            </a:pPr>
            <a:endParaRPr lang="ru-RU" sz="2000" b="1" dirty="0" smtClean="0">
              <a:latin typeface="Arial" pitchFamily="34" charset="0"/>
              <a:cs typeface="Arial" pitchFamily="34" charset="0"/>
            </a:endParaRPr>
          </a:p>
          <a:p>
            <a:pPr marL="514350" indent="-514350" algn="just">
              <a:buFont typeface="+mj-lt"/>
              <a:buAutoNum type="arabicPeriod"/>
            </a:pPr>
            <a:r>
              <a:rPr lang="ru-RU" sz="2000" dirty="0" smtClean="0">
                <a:latin typeface="Arial" pitchFamily="34" charset="0"/>
                <a:cs typeface="Arial" pitchFamily="34" charset="0"/>
              </a:rPr>
              <a:t>Оценочные средства как </a:t>
            </a:r>
            <a:r>
              <a:rPr lang="ru-RU" sz="2000" b="1" dirty="0" smtClean="0">
                <a:effectLst>
                  <a:outerShdw blurRad="38100" dist="38100" dir="2700000" algn="tl">
                    <a:srgbClr val="000000">
                      <a:alpha val="43137"/>
                    </a:srgbClr>
                  </a:outerShdw>
                </a:effectLst>
                <a:latin typeface="Arial" pitchFamily="34" charset="0"/>
                <a:cs typeface="Arial" pitchFamily="34" charset="0"/>
              </a:rPr>
              <a:t>неотъемлемая часть образовательных технологий (прежде всего инновационных) должны стать действенным средством не только оценки, но и (главным образом) обучения. </a:t>
            </a:r>
            <a:endParaRPr lang="ru-RU" sz="2000" dirty="0">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smtClean="0">
                <a:solidFill>
                  <a:schemeClr val="tx2"/>
                </a:solidFill>
                <a:latin typeface="Times New Roman" pitchFamily="18" charset="0"/>
                <a:cs typeface="Times New Roman" pitchFamily="18" charset="0"/>
              </a:rPr>
              <a:t> </a:t>
            </a:r>
            <a:endParaRPr lang="ru-RU" sz="4000" b="1"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96752"/>
            <a:ext cx="9144000" cy="5230115"/>
          </a:xfrm>
          <a:prstGeom prst="rect">
            <a:avLst/>
          </a:prstGeom>
          <a:noFill/>
          <a:ln w="9525">
            <a:noFill/>
            <a:miter lim="800000"/>
            <a:headEnd/>
            <a:tailEnd/>
          </a:ln>
        </p:spPr>
      </p:pic>
      <p:sp>
        <p:nvSpPr>
          <p:cNvPr id="4"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СТРУКТУРА </a:t>
            </a:r>
            <a:r>
              <a:rPr lang="ru-RU" sz="3200" b="1" dirty="0" smtClean="0">
                <a:solidFill>
                  <a:schemeClr val="tx2"/>
                </a:solidFill>
                <a:effectLst>
                  <a:outerShdw blurRad="38100" dist="38100" dir="2700000" algn="tl">
                    <a:srgbClr val="000000">
                      <a:alpha val="43137"/>
                    </a:srgbClr>
                  </a:outerShdw>
                </a:effectLst>
              </a:rPr>
              <a:t>ОЦЕНОЧНЫХ СРЕДСТВ</a:t>
            </a:r>
          </a:p>
          <a:p>
            <a:r>
              <a:rPr lang="ru-RU" sz="3200" b="1" dirty="0" smtClean="0">
                <a:solidFill>
                  <a:schemeClr val="tx2"/>
                </a:solidFill>
                <a:effectLst>
                  <a:outerShdw blurRad="38100" dist="38100" dir="2700000" algn="tl">
                    <a:srgbClr val="000000">
                      <a:alpha val="43137"/>
                    </a:srgbClr>
                  </a:outerShdw>
                </a:effectLst>
              </a:rPr>
              <a:t>ПРЕДСТАВЛЕНА </a:t>
            </a:r>
            <a:r>
              <a:rPr lang="ru-RU" sz="3200" b="1" dirty="0">
                <a:solidFill>
                  <a:schemeClr val="tx2"/>
                </a:solidFill>
                <a:effectLst>
                  <a:outerShdw blurRad="38100" dist="38100" dir="2700000" algn="tl">
                    <a:srgbClr val="000000">
                      <a:alpha val="43137"/>
                    </a:srgbClr>
                  </a:outerShdw>
                </a:effectLst>
              </a:rPr>
              <a:t>СЛЕДУЮЩИМ ОБРАЗОМ</a:t>
            </a:r>
            <a:endParaRPr lang="ru-RU" sz="320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5"/>
            <a:ext cx="8301608" cy="4896544"/>
          </a:xfrm>
        </p:spPr>
        <p:txBody>
          <a:bodyPr>
            <a:normAutofit/>
          </a:bodyPr>
          <a:lstStyle/>
          <a:p>
            <a:pPr marL="0" indent="0">
              <a:buNone/>
            </a:pPr>
            <a:endParaRPr lang="ru-RU" sz="2000" dirty="0" smtClean="0">
              <a:latin typeface="Arial" pitchFamily="34" charset="0"/>
              <a:cs typeface="Arial" pitchFamily="34" charset="0"/>
            </a:endParaRPr>
          </a:p>
          <a:p>
            <a:pPr marL="0" indent="0">
              <a:buNone/>
            </a:pPr>
            <a:r>
              <a:rPr lang="ru-RU" sz="2000" dirty="0" smtClean="0">
                <a:latin typeface="Arial" pitchFamily="34" charset="0"/>
                <a:cs typeface="Arial" pitchFamily="34" charset="0"/>
              </a:rPr>
              <a:t>Оценивание должно быть: </a:t>
            </a:r>
          </a:p>
          <a:p>
            <a:pPr algn="just">
              <a:buFont typeface="Arial" pitchFamily="34" charset="0"/>
              <a:buChar char="•"/>
            </a:pPr>
            <a:r>
              <a:rPr lang="ru-RU" sz="2000" dirty="0" err="1" smtClean="0">
                <a:latin typeface="Arial" pitchFamily="34" charset="0"/>
                <a:cs typeface="Arial" pitchFamily="34" charset="0"/>
              </a:rPr>
              <a:t>валидным</a:t>
            </a:r>
            <a:r>
              <a:rPr lang="ru-RU" sz="2000" dirty="0" smtClean="0">
                <a:latin typeface="Arial" pitchFamily="34" charset="0"/>
                <a:cs typeface="Arial" pitchFamily="34" charset="0"/>
              </a:rPr>
              <a:t> (объекты оценки должны соответствовать поставленным целям учебной дисциплины); </a:t>
            </a:r>
          </a:p>
          <a:p>
            <a:pPr algn="just">
              <a:buFont typeface="Arial" pitchFamily="34" charset="0"/>
              <a:buChar char="•"/>
            </a:pPr>
            <a:r>
              <a:rPr lang="ru-RU" sz="2000" dirty="0" smtClean="0">
                <a:latin typeface="Arial" pitchFamily="34" charset="0"/>
                <a:cs typeface="Arial" pitchFamily="34" charset="0"/>
              </a:rPr>
              <a:t>надежным (необходимо использовать единообразные согласованные критерии или стандарты); </a:t>
            </a:r>
          </a:p>
          <a:p>
            <a:pPr algn="just">
              <a:buFont typeface="Arial" pitchFamily="34" charset="0"/>
              <a:buChar char="•"/>
            </a:pPr>
            <a:r>
              <a:rPr lang="ru-RU" sz="2000" dirty="0" smtClean="0">
                <a:latin typeface="Arial" pitchFamily="34" charset="0"/>
                <a:cs typeface="Arial" pitchFamily="34" charset="0"/>
              </a:rPr>
              <a:t>справедливым (обучающиеся должны иметь равные возможности добиться успеха);</a:t>
            </a:r>
          </a:p>
          <a:p>
            <a:pPr algn="just">
              <a:buFont typeface="Arial" pitchFamily="34" charset="0"/>
              <a:buChar char="•"/>
            </a:pPr>
            <a:r>
              <a:rPr lang="ru-RU" sz="2000" dirty="0" smtClean="0">
                <a:latin typeface="Arial" pitchFamily="34" charset="0"/>
                <a:cs typeface="Arial" pitchFamily="34" charset="0"/>
              </a:rPr>
              <a:t> развивающим (фиксировать, что могут обучающиеся и как им улучшить свои результаты); </a:t>
            </a:r>
          </a:p>
          <a:p>
            <a:pPr algn="just">
              <a:buFont typeface="Arial" pitchFamily="34" charset="0"/>
              <a:buChar char="•"/>
            </a:pPr>
            <a:r>
              <a:rPr lang="ru-RU" sz="2000" dirty="0" smtClean="0">
                <a:latin typeface="Arial" pitchFamily="34" charset="0"/>
                <a:cs typeface="Arial" pitchFamily="34" charset="0"/>
              </a:rPr>
              <a:t>своевременным (постоянно поддерживающим развивающую обратную связь); </a:t>
            </a:r>
          </a:p>
          <a:p>
            <a:pPr algn="just">
              <a:buFont typeface="Arial" pitchFamily="34" charset="0"/>
              <a:buChar char="•"/>
            </a:pPr>
            <a:r>
              <a:rPr lang="ru-RU" sz="2000" dirty="0" smtClean="0">
                <a:latin typeface="Arial" pitchFamily="34" charset="0"/>
                <a:cs typeface="Arial" pitchFamily="34" charset="0"/>
              </a:rPr>
              <a:t>эффективным (выполнимым, но не забирать много времени у преподавателей и обучающихся). </a:t>
            </a:r>
            <a:endParaRPr lang="ru-RU" sz="2000" dirty="0">
              <a:latin typeface="Arial" pitchFamily="34" charset="0"/>
              <a:cs typeface="Arial" pitchFamily="34" charset="0"/>
            </a:endParaRPr>
          </a:p>
        </p:txBody>
      </p:sp>
      <p:sp>
        <p:nvSpPr>
          <p:cNvPr id="4" name="Rectangle 2"/>
          <p:cNvSpPr txBox="1">
            <a:spLocks noChangeArrowheads="1"/>
          </p:cNvSpPr>
          <p:nvPr/>
        </p:nvSpPr>
        <p:spPr>
          <a:xfrm>
            <a:off x="0" y="0"/>
            <a:ext cx="9144000" cy="90872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400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04800" y="1916832"/>
            <a:ext cx="8534400" cy="3231654"/>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just">
              <a:spcBef>
                <a:spcPts val="1800"/>
              </a:spcBef>
              <a:defRPr/>
            </a:pPr>
            <a:r>
              <a:rPr lang="ru-RU" altLang="ru-RU" sz="2400" b="1" kern="0" dirty="0" smtClean="0">
                <a:solidFill>
                  <a:srgbClr val="000060"/>
                </a:solidFill>
                <a:latin typeface="Times New Roman" pitchFamily="18" charset="0"/>
                <a:cs typeface="Times New Roman" pitchFamily="18" charset="0"/>
              </a:rPr>
              <a:t>Модель оценивания компонент компетенций:</a:t>
            </a:r>
          </a:p>
          <a:p>
            <a:pPr algn="just">
              <a:spcBef>
                <a:spcPts val="1800"/>
              </a:spcBef>
              <a:defRPr/>
            </a:pPr>
            <a:r>
              <a:rPr lang="ru-RU" altLang="ru-RU" sz="2400" kern="0" dirty="0" smtClean="0">
                <a:solidFill>
                  <a:srgbClr val="000060"/>
                </a:solidFill>
                <a:latin typeface="Times New Roman" pitchFamily="18" charset="0"/>
                <a:cs typeface="Times New Roman" pitchFamily="18" charset="0"/>
              </a:rPr>
              <a:t>Фиксируется общий для всех форм обучения </a:t>
            </a:r>
            <a:r>
              <a:rPr lang="ru-RU" altLang="ru-RU" sz="2400" b="1" kern="0" dirty="0" smtClean="0">
                <a:solidFill>
                  <a:srgbClr val="000060"/>
                </a:solidFill>
                <a:latin typeface="Times New Roman" pitchFamily="18" charset="0"/>
                <a:cs typeface="Times New Roman" pitchFamily="18" charset="0"/>
              </a:rPr>
              <a:t>набор оценочных средств</a:t>
            </a:r>
            <a:r>
              <a:rPr lang="ru-RU" altLang="ru-RU" sz="2400" kern="0" dirty="0" smtClean="0">
                <a:solidFill>
                  <a:srgbClr val="000060"/>
                </a:solidFill>
                <a:latin typeface="Times New Roman" pitchFamily="18" charset="0"/>
                <a:cs typeface="Times New Roman" pitchFamily="18" charset="0"/>
              </a:rPr>
              <a:t> (ОС) (единый для всех филиалов!):</a:t>
            </a:r>
          </a:p>
          <a:p>
            <a:pPr algn="just">
              <a:spcBef>
                <a:spcPts val="1800"/>
              </a:spcBef>
              <a:defRPr/>
            </a:pPr>
            <a:r>
              <a:rPr lang="ru-RU" altLang="ru-RU" sz="2400" b="1" kern="0" dirty="0" smtClean="0">
                <a:solidFill>
                  <a:srgbClr val="000060"/>
                </a:solidFill>
                <a:latin typeface="Times New Roman" pitchFamily="18" charset="0"/>
                <a:cs typeface="Times New Roman" pitchFamily="18" charset="0"/>
              </a:rPr>
              <a:t>– текущего контроля (в семестре);</a:t>
            </a:r>
          </a:p>
          <a:p>
            <a:pPr algn="just">
              <a:spcBef>
                <a:spcPts val="1800"/>
              </a:spcBef>
              <a:defRPr/>
            </a:pPr>
            <a:r>
              <a:rPr lang="ru-RU" altLang="ru-RU" sz="2400" b="1" kern="0" dirty="0" smtClean="0">
                <a:solidFill>
                  <a:srgbClr val="000060"/>
                </a:solidFill>
                <a:latin typeface="Times New Roman" pitchFamily="18" charset="0"/>
                <a:cs typeface="Times New Roman" pitchFamily="18" charset="0"/>
              </a:rPr>
              <a:t>– промежуточной аттестации (экзамен, зачет).</a:t>
            </a:r>
          </a:p>
          <a:p>
            <a:pPr algn="l">
              <a:spcBef>
                <a:spcPts val="1800"/>
              </a:spcBef>
              <a:defRPr/>
            </a:pPr>
            <a:endParaRPr lang="ru-RU" altLang="ru-RU" sz="2400" b="1" kern="0" dirty="0" smtClean="0">
              <a:solidFill>
                <a:srgbClr val="000060"/>
              </a:solidFill>
            </a:endParaRPr>
          </a:p>
        </p:txBody>
      </p:sp>
      <p:sp>
        <p:nvSpPr>
          <p:cNvPr id="4"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a:solidFill>
                  <a:schemeClr val="tx2"/>
                </a:solidFill>
                <a:effectLst>
                  <a:outerShdw blurRad="38100" dist="38100" dir="2700000" algn="tl">
                    <a:srgbClr val="000000">
                      <a:alpha val="43137"/>
                    </a:srgbClr>
                  </a:outerShdw>
                </a:effectLst>
              </a:rPr>
              <a:t>Универсализация </a:t>
            </a:r>
            <a:r>
              <a:rPr lang="ru-RU" sz="4000" b="1" dirty="0" smtClean="0">
                <a:solidFill>
                  <a:schemeClr val="tx2"/>
                </a:solidFill>
                <a:effectLst>
                  <a:outerShdw blurRad="38100" dist="38100" dir="2700000" algn="tl">
                    <a:srgbClr val="000000">
                      <a:alpha val="43137"/>
                    </a:srgbClr>
                  </a:outerShdw>
                </a:effectLst>
              </a:rPr>
              <a:t>подхода к </a:t>
            </a:r>
            <a:r>
              <a:rPr lang="ru-RU" sz="4000" b="1" dirty="0">
                <a:solidFill>
                  <a:schemeClr val="tx2"/>
                </a:solidFill>
                <a:effectLst>
                  <a:outerShdw blurRad="38100" dist="38100" dir="2700000" algn="tl">
                    <a:srgbClr val="000000">
                      <a:alpha val="43137"/>
                    </a:srgbClr>
                  </a:outerShdw>
                </a:effectLst>
              </a:rPr>
              <a:t>оцениванию компетенций</a:t>
            </a:r>
            <a:endParaRPr lang="ru-RU" sz="40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0846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556791"/>
            <a:ext cx="8352928" cy="4896545"/>
          </a:xfrm>
        </p:spPr>
        <p:txBody>
          <a:bodyPr>
            <a:normAutofit/>
          </a:bodyPr>
          <a:lstStyle/>
          <a:p>
            <a:pPr marL="274320" indent="-274320" algn="just" eaLnBrk="1" fontAlgn="auto" hangingPunct="1">
              <a:spcAft>
                <a:spcPts val="0"/>
              </a:spcAft>
              <a:buFont typeface="Wingdings 2"/>
              <a:buChar char=""/>
              <a:defRPr/>
            </a:pPr>
            <a:endParaRPr lang="ru-RU" sz="1800" dirty="0" smtClean="0">
              <a:solidFill>
                <a:srgbClr val="002060"/>
              </a:solidFill>
              <a:latin typeface="Times New Roman" pitchFamily="18" charset="0"/>
              <a:cs typeface="Times New Roman" pitchFamily="18" charset="0"/>
            </a:endParaRPr>
          </a:p>
          <a:p>
            <a:pPr marL="274320" indent="-274320" algn="just" eaLnBrk="1" fontAlgn="auto" hangingPunct="1">
              <a:spcAft>
                <a:spcPts val="0"/>
              </a:spcAft>
              <a:buFont typeface="Wingdings 2"/>
              <a:buChar char=""/>
              <a:defRPr/>
            </a:pPr>
            <a:r>
              <a:rPr lang="ru-RU" sz="2000" dirty="0" smtClean="0">
                <a:latin typeface="Times New Roman" pitchFamily="18" charset="0"/>
                <a:cs typeface="Times New Roman" pitchFamily="18" charset="0"/>
              </a:rPr>
              <a:t>Логическим завершением идеи постоянной комплексной оценки </a:t>
            </a:r>
            <a:r>
              <a:rPr lang="ru-RU" sz="2000" dirty="0" err="1" smtClean="0">
                <a:latin typeface="Times New Roman" pitchFamily="18" charset="0"/>
                <a:cs typeface="Times New Roman" pitchFamily="18" charset="0"/>
              </a:rPr>
              <a:t>сформираванности</a:t>
            </a:r>
            <a:r>
              <a:rPr lang="ru-RU" sz="2000" dirty="0" smtClean="0">
                <a:latin typeface="Times New Roman" pitchFamily="18" charset="0"/>
                <a:cs typeface="Times New Roman" pitchFamily="18" charset="0"/>
              </a:rPr>
              <a:t> компетенций является </a:t>
            </a:r>
            <a:r>
              <a:rPr lang="ru-RU" sz="2000" b="1" i="1" dirty="0" err="1" smtClean="0">
                <a:latin typeface="Times New Roman" pitchFamily="18" charset="0"/>
                <a:cs typeface="Times New Roman" pitchFamily="18" charset="0"/>
              </a:rPr>
              <a:t>балльно-рейтинговая</a:t>
            </a:r>
            <a:r>
              <a:rPr lang="ru-RU" sz="2000" b="1" i="1" dirty="0" smtClean="0">
                <a:latin typeface="Times New Roman" pitchFamily="18" charset="0"/>
                <a:cs typeface="Times New Roman" pitchFamily="18" charset="0"/>
              </a:rPr>
              <a:t> система оценки</a:t>
            </a:r>
            <a:r>
              <a:rPr lang="ru-RU" sz="2000" b="1" dirty="0" smtClean="0">
                <a:latin typeface="Times New Roman" pitchFamily="18" charset="0"/>
                <a:cs typeface="Times New Roman" pitchFamily="18" charset="0"/>
              </a:rPr>
              <a:t>. </a:t>
            </a:r>
          </a:p>
          <a:p>
            <a:pPr marL="274320" indent="-274320" algn="just" eaLnBrk="1" fontAlgn="auto" hangingPunct="1">
              <a:spcAft>
                <a:spcPts val="0"/>
              </a:spcAft>
              <a:buNone/>
              <a:defRPr/>
            </a:pPr>
            <a:r>
              <a:rPr lang="ru-RU" sz="2000" dirty="0" smtClean="0">
                <a:latin typeface="Times New Roman" pitchFamily="18" charset="0"/>
                <a:cs typeface="Times New Roman" pitchFamily="18" charset="0"/>
              </a:rPr>
              <a:t>	Изначально предполагалось выставление оценки  по унифицированной системе баллов за каждый выполненный студентом модуль и на основании общей суммы баллов определение места студента в групповом рейтинге. Но в наше  время обычно в рейтинг включаются и дополнительные баллы – за участие в конференциях, научные публикации, профессиональные достижения при работе студента по специальности. </a:t>
            </a:r>
          </a:p>
        </p:txBody>
      </p:sp>
      <p:sp>
        <p:nvSpPr>
          <p:cNvPr id="2" name="Заголовок 1"/>
          <p:cNvSpPr>
            <a:spLocks noGrp="1"/>
          </p:cNvSpPr>
          <p:nvPr>
            <p:ph type="title"/>
          </p:nvPr>
        </p:nvSpPr>
        <p:spPr>
          <a:xfrm>
            <a:off x="357158" y="142852"/>
            <a:ext cx="7553356" cy="394316"/>
          </a:xfrm>
        </p:spPr>
        <p:txBody>
          <a:bodyPr>
            <a:normAutofit/>
          </a:bodyPr>
          <a:lstStyle/>
          <a:p>
            <a:pPr>
              <a:defRPr/>
            </a:pPr>
            <a:endParaRPr lang="ru-RU" sz="1600" b="1" dirty="0">
              <a:solidFill>
                <a:schemeClr val="tx2"/>
              </a:solidFill>
              <a:latin typeface="Times New Roman" pitchFamily="18" charset="0"/>
              <a:cs typeface="Times New Roman" pitchFamily="18" charset="0"/>
            </a:endParaRPr>
          </a:p>
        </p:txBody>
      </p:sp>
      <p:sp>
        <p:nvSpPr>
          <p:cNvPr id="4"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err="1">
                <a:solidFill>
                  <a:schemeClr val="tx2"/>
                </a:solidFill>
                <a:effectLst>
                  <a:outerShdw blurRad="38100" dist="38100" dir="2700000" algn="tl">
                    <a:srgbClr val="000000">
                      <a:alpha val="43137"/>
                    </a:srgbClr>
                  </a:outerShdw>
                </a:effectLst>
              </a:rPr>
              <a:t>Балльно</a:t>
            </a:r>
            <a:r>
              <a:rPr lang="ru-RU" sz="3200" b="1" dirty="0">
                <a:solidFill>
                  <a:schemeClr val="tx2"/>
                </a:solidFill>
                <a:effectLst>
                  <a:outerShdw blurRad="38100" dist="38100" dir="2700000" algn="tl">
                    <a:srgbClr val="000000">
                      <a:alpha val="43137"/>
                    </a:srgbClr>
                  </a:outerShdw>
                </a:effectLst>
              </a:rPr>
              <a:t>-рейтинговая система</a:t>
            </a:r>
            <a:endParaRPr lang="ru-RU" sz="320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95536" y="1196752"/>
            <a:ext cx="8534400" cy="461665"/>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spcBef>
                <a:spcPts val="1800"/>
              </a:spcBef>
              <a:defRPr/>
            </a:pPr>
            <a:r>
              <a:rPr lang="ru-RU" altLang="ru-RU" sz="2400" kern="0" dirty="0" smtClean="0">
                <a:solidFill>
                  <a:srgbClr val="000060"/>
                </a:solidFill>
              </a:rPr>
              <a:t>Каждое ОС имеет следующие составляющие:</a:t>
            </a:r>
          </a:p>
        </p:txBody>
      </p:sp>
      <p:graphicFrame>
        <p:nvGraphicFramePr>
          <p:cNvPr id="7" name="Таблица 6"/>
          <p:cNvGraphicFramePr>
            <a:graphicFrameLocks noGrp="1"/>
          </p:cNvGraphicFramePr>
          <p:nvPr>
            <p:extLst>
              <p:ext uri="{D42A27DB-BD31-4B8C-83A1-F6EECF244321}">
                <p14:modId xmlns:p14="http://schemas.microsoft.com/office/powerpoint/2010/main" xmlns="" val="370594717"/>
              </p:ext>
            </p:extLst>
          </p:nvPr>
        </p:nvGraphicFramePr>
        <p:xfrm>
          <a:off x="395536" y="1772816"/>
          <a:ext cx="8528492" cy="4407321"/>
        </p:xfrm>
        <a:graphic>
          <a:graphicData uri="http://schemas.openxmlformats.org/drawingml/2006/table">
            <a:tbl>
              <a:tblPr firstRow="1" bandRow="1">
                <a:tableStyleId>{5C22544A-7EE6-4342-B048-85BDC9FD1C3A}</a:tableStyleId>
              </a:tblPr>
              <a:tblGrid>
                <a:gridCol w="1170856">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643326985"/>
                    </a:ext>
                  </a:extLst>
                </a:gridCol>
                <a:gridCol w="3096344">
                  <a:extLst>
                    <a:ext uri="{9D8B030D-6E8A-4147-A177-3AD203B41FA5}">
                      <a16:colId xmlns="" xmlns:a16="http://schemas.microsoft.com/office/drawing/2014/main" val="20001"/>
                    </a:ext>
                  </a:extLst>
                </a:gridCol>
                <a:gridCol w="3181172">
                  <a:extLst>
                    <a:ext uri="{9D8B030D-6E8A-4147-A177-3AD203B41FA5}">
                      <a16:colId xmlns="" xmlns:a16="http://schemas.microsoft.com/office/drawing/2014/main" val="2418278715"/>
                    </a:ext>
                  </a:extLst>
                </a:gridCol>
              </a:tblGrid>
              <a:tr h="615667">
                <a:tc>
                  <a:txBody>
                    <a:bodyPr/>
                    <a:lstStyle/>
                    <a:p>
                      <a:pPr algn="ctr"/>
                      <a:r>
                        <a:rPr lang="ru-RU" sz="1800" dirty="0" smtClean="0">
                          <a:solidFill>
                            <a:srgbClr val="000060"/>
                          </a:solidFill>
                        </a:rPr>
                        <a:t>ОС</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ECFF"/>
                    </a:solidFill>
                  </a:tcPr>
                </a:tc>
                <a:tc>
                  <a:txBody>
                    <a:bodyPr/>
                    <a:lstStyle/>
                    <a:p>
                      <a:pPr algn="ctr"/>
                      <a:r>
                        <a:rPr lang="ru-RU" sz="1800" dirty="0" smtClean="0">
                          <a:solidFill>
                            <a:srgbClr val="000060"/>
                          </a:solidFill>
                        </a:rPr>
                        <a:t>МАХ</a:t>
                      </a:r>
                      <a:r>
                        <a:rPr lang="ru-RU" sz="1800" baseline="0" dirty="0" smtClean="0">
                          <a:solidFill>
                            <a:srgbClr val="000060"/>
                          </a:solidFill>
                        </a:rPr>
                        <a:t> балл</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ECFF"/>
                    </a:solidFill>
                  </a:tcPr>
                </a:tc>
                <a:tc>
                  <a:txBody>
                    <a:bodyPr/>
                    <a:lstStyle/>
                    <a:p>
                      <a:pPr algn="ctr"/>
                      <a:r>
                        <a:rPr lang="ru-RU" sz="1800" dirty="0" smtClean="0">
                          <a:solidFill>
                            <a:srgbClr val="000060"/>
                          </a:solidFill>
                        </a:rPr>
                        <a:t>Оцениваемые компетенции</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ECFF"/>
                    </a:solidFill>
                  </a:tcPr>
                </a:tc>
                <a:tc>
                  <a:txBody>
                    <a:bodyPr/>
                    <a:lstStyle/>
                    <a:p>
                      <a:pPr algn="ctr"/>
                      <a:r>
                        <a:rPr lang="ru-RU" sz="1800" dirty="0" smtClean="0">
                          <a:solidFill>
                            <a:srgbClr val="000060"/>
                          </a:solidFill>
                        </a:rPr>
                        <a:t>Оцениваемые компоненты</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ECFF"/>
                    </a:solidFill>
                  </a:tcPr>
                </a:tc>
                <a:extLst>
                  <a:ext uri="{0D108BD9-81ED-4DB2-BD59-A6C34878D82A}">
                    <a16:rowId xmlns="" xmlns:a16="http://schemas.microsoft.com/office/drawing/2014/main" val="10000"/>
                  </a:ext>
                </a:extLst>
              </a:tr>
              <a:tr h="615667">
                <a:tc rowSpan="2">
                  <a:txBody>
                    <a:bodyPr/>
                    <a:lstStyle/>
                    <a:p>
                      <a:pPr algn="l"/>
                      <a:r>
                        <a:rPr lang="ru-RU" sz="1800" dirty="0" smtClean="0">
                          <a:solidFill>
                            <a:srgbClr val="000060"/>
                          </a:solidFill>
                        </a:rPr>
                        <a:t>Эссе</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rowSpan="2">
                  <a:txBody>
                    <a:bodyPr/>
                    <a:lstStyle/>
                    <a:p>
                      <a:pPr algn="ctr"/>
                      <a:r>
                        <a:rPr lang="ru-RU" sz="1800" dirty="0" smtClean="0">
                          <a:solidFill>
                            <a:srgbClr val="000060"/>
                          </a:solidFill>
                        </a:rPr>
                        <a:t>20</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ctr"/>
                      <a:r>
                        <a:rPr lang="ru-RU" sz="1800" dirty="0" smtClean="0">
                          <a:solidFill>
                            <a:srgbClr val="000060"/>
                          </a:solidFill>
                        </a:rPr>
                        <a:t>ОК-2</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l"/>
                      <a:r>
                        <a:rPr lang="ru-RU" sz="1200" dirty="0" smtClean="0">
                          <a:solidFill>
                            <a:srgbClr val="000060"/>
                          </a:solidFill>
                        </a:rPr>
                        <a:t>Знает…</a:t>
                      </a:r>
                    </a:p>
                    <a:p>
                      <a:pPr algn="l"/>
                      <a:r>
                        <a:rPr lang="ru-RU" sz="1200" dirty="0" smtClean="0">
                          <a:solidFill>
                            <a:srgbClr val="000060"/>
                          </a:solidFill>
                        </a:rPr>
                        <a:t>Умеет…</a:t>
                      </a:r>
                      <a:endParaRPr lang="ru-RU" sz="12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extLst>
                  <a:ext uri="{0D108BD9-81ED-4DB2-BD59-A6C34878D82A}">
                    <a16:rowId xmlns="" xmlns:a16="http://schemas.microsoft.com/office/drawing/2014/main" val="10001"/>
                  </a:ext>
                </a:extLst>
              </a:tr>
              <a:tr h="615667">
                <a:tc vMerge="1">
                  <a:txBody>
                    <a:bodyPr/>
                    <a:lstStyle/>
                    <a:p>
                      <a:pPr algn="ctr"/>
                      <a:endParaRPr lang="ru-RU" sz="20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92D050"/>
                    </a:solidFill>
                  </a:tcPr>
                </a:tc>
                <a:tc vMerge="1">
                  <a:txBody>
                    <a:bodyPr/>
                    <a:lstStyle/>
                    <a:p>
                      <a:pPr algn="ctr"/>
                      <a:endParaRPr lang="ru-RU" sz="20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92D050"/>
                    </a:solidFill>
                  </a:tcPr>
                </a:tc>
                <a:tc>
                  <a:txBody>
                    <a:bodyPr/>
                    <a:lstStyle/>
                    <a:p>
                      <a:pPr algn="ctr"/>
                      <a:r>
                        <a:rPr lang="ru-RU" sz="1800" dirty="0" smtClean="0">
                          <a:solidFill>
                            <a:srgbClr val="000060"/>
                          </a:solidFill>
                        </a:rPr>
                        <a:t>ПК-4</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l"/>
                      <a:r>
                        <a:rPr lang="ru-RU" sz="1200" dirty="0" smtClean="0">
                          <a:solidFill>
                            <a:srgbClr val="000060"/>
                          </a:solidFill>
                        </a:rPr>
                        <a:t>Умеет…</a:t>
                      </a:r>
                    </a:p>
                    <a:p>
                      <a:pPr algn="l"/>
                      <a:r>
                        <a:rPr lang="ru-RU" sz="1200" dirty="0" smtClean="0">
                          <a:solidFill>
                            <a:srgbClr val="000060"/>
                          </a:solidFill>
                        </a:rPr>
                        <a:t>Владеет…</a:t>
                      </a:r>
                      <a:endParaRPr lang="ru-RU" sz="12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extLst>
                  <a:ext uri="{0D108BD9-81ED-4DB2-BD59-A6C34878D82A}">
                    <a16:rowId xmlns="" xmlns:a16="http://schemas.microsoft.com/office/drawing/2014/main" val="10002"/>
                  </a:ext>
                </a:extLst>
              </a:tr>
              <a:tr h="615667">
                <a:tc>
                  <a:txBody>
                    <a:bodyPr/>
                    <a:lstStyle/>
                    <a:p>
                      <a:pPr algn="l"/>
                      <a:r>
                        <a:rPr lang="ru-RU" sz="1800" dirty="0" smtClean="0">
                          <a:solidFill>
                            <a:srgbClr val="000060"/>
                          </a:solidFill>
                        </a:rPr>
                        <a:t>Опрос</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ctr"/>
                      <a:r>
                        <a:rPr lang="ru-RU" sz="1800" dirty="0" smtClean="0">
                          <a:solidFill>
                            <a:srgbClr val="000060"/>
                          </a:solidFill>
                        </a:rPr>
                        <a:t>10</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ctr"/>
                      <a:r>
                        <a:rPr lang="ru-RU" sz="1800" dirty="0" smtClean="0">
                          <a:solidFill>
                            <a:srgbClr val="000060"/>
                          </a:solidFill>
                        </a:rPr>
                        <a:t>ОК-2</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l"/>
                      <a:r>
                        <a:rPr lang="ru-RU" sz="1200" dirty="0" smtClean="0">
                          <a:solidFill>
                            <a:srgbClr val="000060"/>
                          </a:solidFill>
                        </a:rPr>
                        <a:t>Знает…</a:t>
                      </a:r>
                    </a:p>
                    <a:p>
                      <a:pPr algn="l"/>
                      <a:r>
                        <a:rPr lang="ru-RU" sz="1200" dirty="0" smtClean="0">
                          <a:solidFill>
                            <a:srgbClr val="000060"/>
                          </a:solidFill>
                        </a:rPr>
                        <a:t>Владеет…</a:t>
                      </a: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extLst>
                  <a:ext uri="{0D108BD9-81ED-4DB2-BD59-A6C34878D82A}">
                    <a16:rowId xmlns="" xmlns:a16="http://schemas.microsoft.com/office/drawing/2014/main" val="2657112811"/>
                  </a:ext>
                </a:extLst>
              </a:tr>
              <a:tr h="615667">
                <a:tc>
                  <a:txBody>
                    <a:bodyPr/>
                    <a:lstStyle/>
                    <a:p>
                      <a:pPr algn="l"/>
                      <a:r>
                        <a:rPr lang="ru-RU" sz="1800" dirty="0" smtClean="0">
                          <a:solidFill>
                            <a:srgbClr val="000060"/>
                          </a:solidFill>
                        </a:rPr>
                        <a:t>КР</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ctr"/>
                      <a:r>
                        <a:rPr lang="ru-RU" sz="1800" dirty="0" smtClean="0">
                          <a:solidFill>
                            <a:srgbClr val="000060"/>
                          </a:solidFill>
                        </a:rPr>
                        <a:t>30</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ctr"/>
                      <a:r>
                        <a:rPr lang="ru-RU" sz="1800" dirty="0" smtClean="0">
                          <a:solidFill>
                            <a:srgbClr val="000060"/>
                          </a:solidFill>
                        </a:rPr>
                        <a:t>ПК-4</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tc>
                  <a:txBody>
                    <a:bodyPr/>
                    <a:lstStyle/>
                    <a:p>
                      <a:pPr algn="l"/>
                      <a:r>
                        <a:rPr lang="ru-RU" sz="1200" dirty="0" smtClean="0">
                          <a:solidFill>
                            <a:srgbClr val="000060"/>
                          </a:solidFill>
                        </a:rPr>
                        <a:t>Знает…</a:t>
                      </a:r>
                    </a:p>
                    <a:p>
                      <a:pPr algn="l"/>
                      <a:r>
                        <a:rPr lang="ru-RU" sz="1200" dirty="0" smtClean="0">
                          <a:solidFill>
                            <a:srgbClr val="000060"/>
                          </a:solidFill>
                        </a:rPr>
                        <a:t>Умеет…</a:t>
                      </a:r>
                    </a:p>
                    <a:p>
                      <a:pPr algn="l"/>
                      <a:r>
                        <a:rPr lang="ru-RU" sz="1200" dirty="0" smtClean="0">
                          <a:solidFill>
                            <a:srgbClr val="000060"/>
                          </a:solidFill>
                        </a:rPr>
                        <a:t>Владеет…</a:t>
                      </a: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CC"/>
                    </a:solidFill>
                  </a:tcPr>
                </a:tc>
                <a:extLst>
                  <a:ext uri="{0D108BD9-81ED-4DB2-BD59-A6C34878D82A}">
                    <a16:rowId xmlns="" xmlns:a16="http://schemas.microsoft.com/office/drawing/2014/main" val="2116718608"/>
                  </a:ext>
                </a:extLst>
              </a:tr>
              <a:tr h="615667">
                <a:tc rowSpan="2">
                  <a:txBody>
                    <a:bodyPr/>
                    <a:lstStyle/>
                    <a:p>
                      <a:pPr algn="l"/>
                      <a:r>
                        <a:rPr lang="ru-RU" sz="1800" dirty="0" smtClean="0">
                          <a:solidFill>
                            <a:srgbClr val="000060"/>
                          </a:solidFill>
                        </a:rPr>
                        <a:t>Экзамен (зачет)</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99"/>
                    </a:solidFill>
                  </a:tcPr>
                </a:tc>
                <a:tc rowSpan="2">
                  <a:txBody>
                    <a:bodyPr/>
                    <a:lstStyle/>
                    <a:p>
                      <a:pPr algn="ctr"/>
                      <a:r>
                        <a:rPr lang="ru-RU" sz="1800" dirty="0" smtClean="0">
                          <a:solidFill>
                            <a:srgbClr val="000060"/>
                          </a:solidFill>
                        </a:rPr>
                        <a:t>40</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99"/>
                    </a:solidFill>
                  </a:tcPr>
                </a:tc>
                <a:tc>
                  <a:txBody>
                    <a:bodyPr/>
                    <a:lstStyle/>
                    <a:p>
                      <a:pPr algn="ctr"/>
                      <a:r>
                        <a:rPr lang="ru-RU" sz="1800" dirty="0" smtClean="0">
                          <a:solidFill>
                            <a:srgbClr val="000060"/>
                          </a:solidFill>
                        </a:rPr>
                        <a:t>ОК-2</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99"/>
                    </a:solidFill>
                  </a:tcPr>
                </a:tc>
                <a:tc>
                  <a:txBody>
                    <a:bodyPr/>
                    <a:lstStyle/>
                    <a:p>
                      <a:pPr algn="l"/>
                      <a:r>
                        <a:rPr lang="ru-RU" sz="1200" dirty="0" smtClean="0">
                          <a:solidFill>
                            <a:srgbClr val="000060"/>
                          </a:solidFill>
                        </a:rPr>
                        <a:t>Знает…</a:t>
                      </a:r>
                    </a:p>
                    <a:p>
                      <a:pPr algn="l"/>
                      <a:r>
                        <a:rPr lang="ru-RU" sz="1200" dirty="0" smtClean="0">
                          <a:solidFill>
                            <a:srgbClr val="000060"/>
                          </a:solidFill>
                        </a:rPr>
                        <a:t>Умеет…</a:t>
                      </a:r>
                    </a:p>
                    <a:p>
                      <a:pPr algn="l"/>
                      <a:r>
                        <a:rPr lang="ru-RU" sz="1200" dirty="0" smtClean="0">
                          <a:solidFill>
                            <a:srgbClr val="000060"/>
                          </a:solidFill>
                        </a:rPr>
                        <a:t>Владеет…</a:t>
                      </a:r>
                      <a:endParaRPr lang="ru-RU" sz="12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99"/>
                    </a:solidFill>
                  </a:tcPr>
                </a:tc>
                <a:extLst>
                  <a:ext uri="{0D108BD9-81ED-4DB2-BD59-A6C34878D82A}">
                    <a16:rowId xmlns="" xmlns:a16="http://schemas.microsoft.com/office/drawing/2014/main" val="3030860836"/>
                  </a:ext>
                </a:extLst>
              </a:tr>
              <a:tr h="615667">
                <a:tc vMerge="1">
                  <a:txBody>
                    <a:bodyPr/>
                    <a:lstStyle/>
                    <a:p>
                      <a:pPr algn="ct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66"/>
                    </a:solidFill>
                  </a:tcPr>
                </a:tc>
                <a:tc vMerge="1">
                  <a:txBody>
                    <a:bodyPr/>
                    <a:lstStyle/>
                    <a:p>
                      <a:pPr algn="ct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66"/>
                    </a:solidFill>
                  </a:tcPr>
                </a:tc>
                <a:tc>
                  <a:txBody>
                    <a:bodyPr/>
                    <a:lstStyle/>
                    <a:p>
                      <a:pPr algn="ctr"/>
                      <a:r>
                        <a:rPr lang="ru-RU" sz="1800" dirty="0" smtClean="0">
                          <a:solidFill>
                            <a:srgbClr val="000060"/>
                          </a:solidFill>
                        </a:rPr>
                        <a:t>ПК-4</a:t>
                      </a:r>
                      <a:endParaRPr lang="ru-RU" sz="18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99"/>
                    </a:solidFill>
                  </a:tcPr>
                </a:tc>
                <a:tc>
                  <a:txBody>
                    <a:bodyPr/>
                    <a:lstStyle/>
                    <a:p>
                      <a:pPr algn="l"/>
                      <a:r>
                        <a:rPr lang="ru-RU" sz="1200" dirty="0" smtClean="0">
                          <a:solidFill>
                            <a:srgbClr val="000060"/>
                          </a:solidFill>
                        </a:rPr>
                        <a:t>Знает…</a:t>
                      </a:r>
                    </a:p>
                    <a:p>
                      <a:pPr algn="l"/>
                      <a:r>
                        <a:rPr lang="ru-RU" sz="1200" dirty="0" smtClean="0">
                          <a:solidFill>
                            <a:srgbClr val="000060"/>
                          </a:solidFill>
                        </a:rPr>
                        <a:t>Умеет…</a:t>
                      </a:r>
                    </a:p>
                    <a:p>
                      <a:pPr algn="l"/>
                      <a:r>
                        <a:rPr lang="ru-RU" sz="1200" dirty="0" smtClean="0">
                          <a:solidFill>
                            <a:srgbClr val="000060"/>
                          </a:solidFill>
                        </a:rPr>
                        <a:t>Владеет…</a:t>
                      </a:r>
                      <a:endParaRPr lang="ru-RU" sz="1200" dirty="0">
                        <a:solidFill>
                          <a:srgbClr val="000060"/>
                        </a:solidFill>
                      </a:endParaRPr>
                    </a:p>
                  </a:txBody>
                  <a:tcPr anchor="ctr">
                    <a:lnL w="38100" cap="flat" cmpd="sng" algn="ctr">
                      <a:solidFill>
                        <a:srgbClr val="002AB0"/>
                      </a:solidFill>
                      <a:prstDash val="solid"/>
                      <a:round/>
                      <a:headEnd type="none" w="med" len="med"/>
                      <a:tailEnd type="none" w="med" len="med"/>
                    </a:lnL>
                    <a:lnR w="38100" cap="flat" cmpd="sng" algn="ctr">
                      <a:solidFill>
                        <a:srgbClr val="002AB0"/>
                      </a:solidFill>
                      <a:prstDash val="solid"/>
                      <a:round/>
                      <a:headEnd type="none" w="med" len="med"/>
                      <a:tailEnd type="none" w="med" len="med"/>
                    </a:lnR>
                    <a:lnT w="38100" cap="flat" cmpd="sng" algn="ctr">
                      <a:solidFill>
                        <a:srgbClr val="002AB0"/>
                      </a:solidFill>
                      <a:prstDash val="solid"/>
                      <a:round/>
                      <a:headEnd type="none" w="med" len="med"/>
                      <a:tailEnd type="none" w="med" len="med"/>
                    </a:lnT>
                    <a:lnB w="38100" cap="flat" cmpd="sng" algn="ctr">
                      <a:solidFill>
                        <a:srgbClr val="002AB0"/>
                      </a:solidFill>
                      <a:prstDash val="solid"/>
                      <a:round/>
                      <a:headEnd type="none" w="med" len="med"/>
                      <a:tailEnd type="none" w="med" len="med"/>
                    </a:lnB>
                    <a:solidFill>
                      <a:srgbClr val="CCFF99"/>
                    </a:solidFill>
                  </a:tcPr>
                </a:tc>
                <a:extLst>
                  <a:ext uri="{0D108BD9-81ED-4DB2-BD59-A6C34878D82A}">
                    <a16:rowId xmlns="" xmlns:a16="http://schemas.microsoft.com/office/drawing/2014/main" val="1466095274"/>
                  </a:ext>
                </a:extLst>
              </a:tr>
            </a:tbl>
          </a:graphicData>
        </a:graphic>
      </p:graphicFrame>
      <p:sp>
        <p:nvSpPr>
          <p:cNvPr id="5"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Связь оценочных материалов и </a:t>
            </a:r>
            <a:r>
              <a:rPr lang="ru-RU" sz="3200" b="1" dirty="0" err="1">
                <a:solidFill>
                  <a:schemeClr val="tx2"/>
                </a:solidFill>
                <a:effectLst>
                  <a:outerShdw blurRad="38100" dist="38100" dir="2700000" algn="tl">
                    <a:srgbClr val="000000">
                      <a:alpha val="43137"/>
                    </a:srgbClr>
                  </a:outerShdw>
                </a:effectLst>
              </a:rPr>
              <a:t>балльно</a:t>
            </a:r>
            <a:r>
              <a:rPr lang="ru-RU" sz="3200" b="1" dirty="0">
                <a:solidFill>
                  <a:schemeClr val="tx2"/>
                </a:solidFill>
                <a:effectLst>
                  <a:outerShdw blurRad="38100" dist="38100" dir="2700000" algn="tl">
                    <a:srgbClr val="000000">
                      <a:alpha val="43137"/>
                    </a:srgbClr>
                  </a:outerShdw>
                </a:effectLst>
              </a:rPr>
              <a:t>-рейтинговой системы</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77187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467544" y="1556792"/>
            <a:ext cx="8534400" cy="4434358"/>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spcAft>
                <a:spcPts val="600"/>
              </a:spcAft>
            </a:pPr>
            <a:r>
              <a:rPr lang="ru-RU" altLang="ru-RU" sz="2400" b="1" dirty="0" smtClean="0">
                <a:solidFill>
                  <a:srgbClr val="002B82"/>
                </a:solidFill>
              </a:rPr>
              <a:t>Тип оценивания:</a:t>
            </a:r>
          </a:p>
          <a:p>
            <a:pPr marL="457200" indent="-457200" algn="l" eaLnBrk="1" hangingPunct="1">
              <a:spcBef>
                <a:spcPts val="600"/>
              </a:spcBef>
              <a:buAutoNum type="arabicPeriod"/>
            </a:pPr>
            <a:r>
              <a:rPr lang="ru-RU" altLang="ru-RU" sz="2400" b="1" dirty="0">
                <a:solidFill>
                  <a:srgbClr val="002B82"/>
                </a:solidFill>
              </a:rPr>
              <a:t>По показателям </a:t>
            </a:r>
            <a:r>
              <a:rPr lang="ru-RU" altLang="ru-RU" sz="2400" dirty="0" smtClean="0">
                <a:solidFill>
                  <a:srgbClr val="002B82"/>
                </a:solidFill>
              </a:rPr>
              <a:t>(реферат</a:t>
            </a:r>
            <a:r>
              <a:rPr lang="ru-RU" altLang="ru-RU" sz="2400" dirty="0">
                <a:solidFill>
                  <a:srgbClr val="002B82"/>
                </a:solidFill>
              </a:rPr>
              <a:t>, эссе, проект, выступление с докладом на семинаре и т.п.)</a:t>
            </a:r>
            <a:r>
              <a:rPr lang="ru-RU" altLang="ru-RU" sz="2400" b="1" dirty="0">
                <a:solidFill>
                  <a:srgbClr val="002B82"/>
                </a:solidFill>
              </a:rPr>
              <a:t>;</a:t>
            </a:r>
            <a:endParaRPr lang="ru-RU" altLang="ru-RU" sz="2400" b="1" dirty="0" smtClean="0">
              <a:solidFill>
                <a:srgbClr val="002B82"/>
              </a:solidFill>
            </a:endParaRPr>
          </a:p>
          <a:p>
            <a:pPr marL="457200" indent="-457200" algn="l" eaLnBrk="1" hangingPunct="1">
              <a:spcBef>
                <a:spcPts val="600"/>
              </a:spcBef>
              <a:buAutoNum type="arabicPeriod"/>
            </a:pPr>
            <a:r>
              <a:rPr lang="ru-RU" altLang="ru-RU" sz="2400" b="1" dirty="0">
                <a:solidFill>
                  <a:srgbClr val="002B82"/>
                </a:solidFill>
              </a:rPr>
              <a:t>По заданиям </a:t>
            </a:r>
            <a:r>
              <a:rPr lang="ru-RU" altLang="ru-RU" sz="2400" dirty="0" smtClean="0">
                <a:solidFill>
                  <a:srgbClr val="002B82"/>
                </a:solidFill>
              </a:rPr>
              <a:t>(тестирование</a:t>
            </a:r>
            <a:r>
              <a:rPr lang="ru-RU" altLang="ru-RU" sz="2400" dirty="0">
                <a:solidFill>
                  <a:srgbClr val="002B82"/>
                </a:solidFill>
              </a:rPr>
              <a:t>, контрольная работа, лабораторная работа, практическая работа, расчетно-графическая работа, индивидуальное домашнее задание, логические задачи, рабочая тетрадь и т.п.)</a:t>
            </a:r>
            <a:r>
              <a:rPr lang="ru-RU" altLang="ru-RU" sz="2400" b="1" dirty="0">
                <a:solidFill>
                  <a:srgbClr val="002B82"/>
                </a:solidFill>
              </a:rPr>
              <a:t>;</a:t>
            </a:r>
            <a:endParaRPr lang="ru-RU" altLang="ru-RU" sz="2400" b="1" dirty="0" smtClean="0">
              <a:solidFill>
                <a:srgbClr val="002B82"/>
              </a:solidFill>
            </a:endParaRPr>
          </a:p>
          <a:p>
            <a:pPr marL="457200" indent="-457200" algn="l" eaLnBrk="1" hangingPunct="1">
              <a:spcBef>
                <a:spcPts val="600"/>
              </a:spcBef>
              <a:buAutoNum type="arabicPeriod"/>
            </a:pPr>
            <a:r>
              <a:rPr lang="ru-RU" altLang="ru-RU" sz="2400" b="1" dirty="0">
                <a:solidFill>
                  <a:srgbClr val="002B82"/>
                </a:solidFill>
              </a:rPr>
              <a:t>Комплексный </a:t>
            </a:r>
            <a:r>
              <a:rPr lang="ru-RU" altLang="ru-RU" sz="2400" dirty="0" smtClean="0">
                <a:solidFill>
                  <a:srgbClr val="002B82"/>
                </a:solidFill>
              </a:rPr>
              <a:t>(устный </a:t>
            </a:r>
            <a:r>
              <a:rPr lang="ru-RU" altLang="ru-RU" sz="2400" dirty="0">
                <a:solidFill>
                  <a:srgbClr val="002B82"/>
                </a:solidFill>
              </a:rPr>
              <a:t>опрос, кейс-задание, деловая игра, круглый стол, дискуссия, диспут и т.п.)</a:t>
            </a:r>
            <a:r>
              <a:rPr lang="ru-RU" altLang="ru-RU" sz="2400" b="1" dirty="0">
                <a:solidFill>
                  <a:srgbClr val="002B82"/>
                </a:solidFill>
              </a:rPr>
              <a:t>.</a:t>
            </a:r>
          </a:p>
        </p:txBody>
      </p:sp>
      <p:sp>
        <p:nvSpPr>
          <p:cNvPr id="10" name="Rectangle 3"/>
          <p:cNvSpPr>
            <a:spLocks noChangeArrowheads="1"/>
          </p:cNvSpPr>
          <p:nvPr/>
        </p:nvSpPr>
        <p:spPr bwMode="auto">
          <a:xfrm>
            <a:off x="1331640" y="1052736"/>
            <a:ext cx="686023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600" b="1" dirty="0" smtClean="0">
                <a:solidFill>
                  <a:srgbClr val="002B82"/>
                </a:solidFill>
              </a:rPr>
              <a:t>Выбор </a:t>
            </a:r>
            <a:r>
              <a:rPr lang="ru-RU" altLang="ru-RU" sz="2600" b="1" dirty="0">
                <a:solidFill>
                  <a:srgbClr val="002B82"/>
                </a:solidFill>
              </a:rPr>
              <a:t>шаблона оценочного </a:t>
            </a:r>
            <a:r>
              <a:rPr lang="ru-RU" altLang="ru-RU" sz="2600" b="1" dirty="0" smtClean="0">
                <a:solidFill>
                  <a:srgbClr val="002B82"/>
                </a:solidFill>
              </a:rPr>
              <a:t>средства</a:t>
            </a:r>
            <a:endParaRPr lang="ru-RU" altLang="ru-RU" sz="2600" b="1" dirty="0">
              <a:solidFill>
                <a:srgbClr val="002B82"/>
              </a:solidFill>
            </a:endParaRPr>
          </a:p>
        </p:txBody>
      </p:sp>
      <p:sp>
        <p:nvSpPr>
          <p:cNvPr id="4"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Критерии оценивания оценочных материалов</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7387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00360" y="1596862"/>
            <a:ext cx="8534400" cy="815608"/>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spcAft>
                <a:spcPts val="600"/>
              </a:spcAft>
            </a:pPr>
            <a:r>
              <a:rPr lang="ru-RU" altLang="ru-RU" sz="2400" dirty="0" smtClean="0">
                <a:solidFill>
                  <a:srgbClr val="002B82"/>
                </a:solidFill>
              </a:rPr>
              <a:t>Примерный образец:</a:t>
            </a:r>
          </a:p>
          <a:p>
            <a:pPr eaLnBrk="1" hangingPunct="1">
              <a:spcAft>
                <a:spcPts val="600"/>
              </a:spcAft>
            </a:pPr>
            <a:r>
              <a:rPr lang="ru-RU" altLang="ru-RU" sz="1800" b="1" dirty="0" smtClean="0">
                <a:solidFill>
                  <a:srgbClr val="002B82"/>
                </a:solidFill>
              </a:rPr>
              <a:t>Реферат</a:t>
            </a:r>
            <a:endParaRPr lang="ru-RU" altLang="ru-RU" sz="2400" dirty="0" smtClean="0">
              <a:solidFill>
                <a:srgbClr val="002B8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660218785"/>
              </p:ext>
            </p:extLst>
          </p:nvPr>
        </p:nvGraphicFramePr>
        <p:xfrm>
          <a:off x="300360" y="2418494"/>
          <a:ext cx="8534400" cy="3672435"/>
        </p:xfrm>
        <a:graphic>
          <a:graphicData uri="http://schemas.openxmlformats.org/drawingml/2006/table">
            <a:tbl>
              <a:tblPr firstRow="1" firstCol="1" bandRow="1">
                <a:tableStyleId>{5C22544A-7EE6-4342-B048-85BDC9FD1C3A}</a:tableStyleId>
              </a:tblPr>
              <a:tblGrid>
                <a:gridCol w="5446036"/>
                <a:gridCol w="1266759"/>
                <a:gridCol w="1821605"/>
              </a:tblGrid>
              <a:tr h="384804">
                <a:tc>
                  <a:txBody>
                    <a:bodyPr/>
                    <a:lstStyle/>
                    <a:p>
                      <a:pPr algn="ctr">
                        <a:spcAft>
                          <a:spcPts val="0"/>
                        </a:spcAft>
                      </a:pPr>
                      <a:r>
                        <a:rPr lang="ru-RU" sz="1200" b="1" kern="1200" dirty="0">
                          <a:solidFill>
                            <a:srgbClr val="002B82"/>
                          </a:solidFill>
                          <a:latin typeface="+mj-lt"/>
                          <a:ea typeface="+mj-ea"/>
                          <a:cs typeface="+mj-cs"/>
                        </a:rPr>
                        <a:t>Показатель</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ctr">
                        <a:spcAft>
                          <a:spcPts val="0"/>
                        </a:spcAft>
                      </a:pPr>
                      <a:r>
                        <a:rPr lang="ru-RU" sz="1200" b="1" kern="1200" dirty="0">
                          <a:solidFill>
                            <a:srgbClr val="002B82"/>
                          </a:solidFill>
                          <a:latin typeface="+mj-lt"/>
                          <a:ea typeface="+mj-ea"/>
                          <a:cs typeface="+mj-cs"/>
                        </a:rPr>
                        <a:t>Вес показателя</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ctr">
                        <a:spcAft>
                          <a:spcPts val="0"/>
                        </a:spcAft>
                      </a:pPr>
                      <a:r>
                        <a:rPr lang="ru-RU" sz="1200" b="1" kern="1200">
                          <a:solidFill>
                            <a:srgbClr val="002B82"/>
                          </a:solidFill>
                          <a:latin typeface="+mj-lt"/>
                          <a:ea typeface="+mj-ea"/>
                          <a:cs typeface="+mj-cs"/>
                        </a:rPr>
                        <a:t>Максимальный балл за показатель </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lgn="just">
                        <a:spcAft>
                          <a:spcPts val="0"/>
                        </a:spcAft>
                      </a:pPr>
                      <a:r>
                        <a:rPr lang="ru-RU" sz="1200" b="0" kern="1200" dirty="0">
                          <a:solidFill>
                            <a:srgbClr val="002B82"/>
                          </a:solidFill>
                          <a:latin typeface="+mj-lt"/>
                          <a:ea typeface="+mj-ea"/>
                          <a:cs typeface="+mj-cs"/>
                        </a:rPr>
                        <a:t>Актуальность темы</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2</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1,20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lgn="just">
                        <a:spcAft>
                          <a:spcPts val="0"/>
                        </a:spcAft>
                      </a:pPr>
                      <a:r>
                        <a:rPr lang="ru-RU" sz="1200" b="0" kern="1200" dirty="0">
                          <a:solidFill>
                            <a:srgbClr val="002B82"/>
                          </a:solidFill>
                          <a:latin typeface="+mj-lt"/>
                          <a:ea typeface="+mj-ea"/>
                          <a:cs typeface="+mj-cs"/>
                        </a:rPr>
                        <a:t>Соответствие содержания теме и плану работы</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2</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1,20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lgn="just">
                        <a:spcAft>
                          <a:spcPts val="0"/>
                        </a:spcAft>
                      </a:pPr>
                      <a:r>
                        <a:rPr lang="ru-RU" sz="1200" b="0" kern="1200" dirty="0">
                          <a:solidFill>
                            <a:srgbClr val="002B82"/>
                          </a:solidFill>
                          <a:latin typeface="+mj-lt"/>
                          <a:ea typeface="+mj-ea"/>
                          <a:cs typeface="+mj-cs"/>
                        </a:rPr>
                        <a:t>Полнота и глубина раскрытия темы</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5</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3,00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lgn="just">
                        <a:spcAft>
                          <a:spcPts val="0"/>
                        </a:spcAft>
                      </a:pPr>
                      <a:r>
                        <a:rPr lang="ru-RU" sz="1200" b="0" kern="1200" dirty="0">
                          <a:solidFill>
                            <a:srgbClr val="002B82"/>
                          </a:solidFill>
                          <a:latin typeface="+mj-lt"/>
                          <a:ea typeface="+mj-ea"/>
                          <a:cs typeface="+mj-cs"/>
                        </a:rPr>
                        <a:t>Логичность и последовательность изложения</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1</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0,60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spcAft>
                          <a:spcPts val="0"/>
                        </a:spcAft>
                      </a:pPr>
                      <a:r>
                        <a:rPr lang="ru-RU" sz="1200" b="0" kern="1200" dirty="0">
                          <a:solidFill>
                            <a:srgbClr val="002B82"/>
                          </a:solidFill>
                          <a:latin typeface="+mj-lt"/>
                          <a:ea typeface="+mj-ea"/>
                          <a:cs typeface="+mj-cs"/>
                        </a:rPr>
                        <a:t>Наличие выделения причинно-следственных связей</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1</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0,60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384804">
                <a:tc>
                  <a:txBody>
                    <a:bodyPr/>
                    <a:lstStyle/>
                    <a:p>
                      <a:pPr algn="just">
                        <a:spcAft>
                          <a:spcPts val="0"/>
                        </a:spcAft>
                      </a:pPr>
                      <a:r>
                        <a:rPr lang="ru-RU" sz="1200" b="0" kern="1200" dirty="0">
                          <a:solidFill>
                            <a:srgbClr val="002B82"/>
                          </a:solidFill>
                          <a:latin typeface="+mj-lt"/>
                          <a:ea typeface="+mj-ea"/>
                          <a:cs typeface="+mj-cs"/>
                        </a:rPr>
                        <a:t>Присутствие сопоставления различных точек зрения, обобщения изученного материала</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3</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1,80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384804">
                <a:tc>
                  <a:txBody>
                    <a:bodyPr/>
                    <a:lstStyle/>
                    <a:p>
                      <a:pPr algn="just">
                        <a:spcAft>
                          <a:spcPts val="0"/>
                        </a:spcAft>
                      </a:pPr>
                      <a:r>
                        <a:rPr lang="ru-RU" sz="1200" b="0" kern="1200" dirty="0">
                          <a:solidFill>
                            <a:srgbClr val="002B82"/>
                          </a:solidFill>
                          <a:latin typeface="+mj-lt"/>
                          <a:ea typeface="+mj-ea"/>
                          <a:cs typeface="+mj-cs"/>
                        </a:rPr>
                        <a:t>Наличие обоснованных выводов и суждений по рассматриваемой проблеме</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3</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1,80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lgn="just">
                        <a:spcAft>
                          <a:spcPts val="0"/>
                        </a:spcAft>
                      </a:pPr>
                      <a:r>
                        <a:rPr lang="ru-RU" sz="1200" b="0" kern="1200" dirty="0">
                          <a:solidFill>
                            <a:srgbClr val="002B82"/>
                          </a:solidFill>
                          <a:latin typeface="+mj-lt"/>
                          <a:ea typeface="+mj-ea"/>
                          <a:cs typeface="+mj-cs"/>
                        </a:rPr>
                        <a:t>Отсутствие </a:t>
                      </a:r>
                      <a:r>
                        <a:rPr lang="ru-RU" sz="1200" b="0" kern="1200" dirty="0" err="1">
                          <a:solidFill>
                            <a:srgbClr val="002B82"/>
                          </a:solidFill>
                          <a:latin typeface="+mj-lt"/>
                          <a:ea typeface="+mj-ea"/>
                          <a:cs typeface="+mj-cs"/>
                        </a:rPr>
                        <a:t>фактологических</a:t>
                      </a:r>
                      <a:r>
                        <a:rPr lang="ru-RU" sz="1200" b="0" kern="1200" dirty="0">
                          <a:solidFill>
                            <a:srgbClr val="002B82"/>
                          </a:solidFill>
                          <a:latin typeface="+mj-lt"/>
                          <a:ea typeface="+mj-ea"/>
                          <a:cs typeface="+mj-cs"/>
                        </a:rPr>
                        <a:t> ошибок </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3</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1,80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384804">
                <a:tc>
                  <a:txBody>
                    <a:bodyPr/>
                    <a:lstStyle/>
                    <a:p>
                      <a:pPr algn="just">
                        <a:spcAft>
                          <a:spcPts val="0"/>
                        </a:spcAft>
                      </a:pPr>
                      <a:r>
                        <a:rPr lang="ru-RU" sz="1200" b="0" kern="1200" dirty="0">
                          <a:solidFill>
                            <a:srgbClr val="002B82"/>
                          </a:solidFill>
                          <a:latin typeface="+mj-lt"/>
                          <a:ea typeface="+mj-ea"/>
                          <a:cs typeface="+mj-cs"/>
                        </a:rPr>
                        <a:t>Соответствие работы требуемому уровню оригинальности при проверке на плагиат</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1</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0,60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lgn="just">
                        <a:spcAft>
                          <a:spcPts val="0"/>
                        </a:spcAft>
                      </a:pPr>
                      <a:r>
                        <a:rPr lang="ru-RU" sz="1200" b="0" kern="1200" dirty="0">
                          <a:solidFill>
                            <a:srgbClr val="002B82"/>
                          </a:solidFill>
                          <a:latin typeface="+mj-lt"/>
                          <a:ea typeface="+mj-ea"/>
                          <a:cs typeface="+mj-cs"/>
                        </a:rPr>
                        <a:t>Соответствие требованиям по объему работы</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2</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1,20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209175">
                <a:tc>
                  <a:txBody>
                    <a:bodyPr/>
                    <a:lstStyle/>
                    <a:p>
                      <a:pPr>
                        <a:spcAft>
                          <a:spcPts val="0"/>
                        </a:spcAft>
                      </a:pPr>
                      <a:r>
                        <a:rPr lang="ru-RU" sz="1200" b="0" kern="1200" dirty="0">
                          <a:solidFill>
                            <a:srgbClr val="002B82"/>
                          </a:solidFill>
                          <a:latin typeface="+mj-lt"/>
                          <a:ea typeface="+mj-ea"/>
                          <a:cs typeface="+mj-cs"/>
                        </a:rPr>
                        <a:t>Соблюдение технических требований к </a:t>
                      </a:r>
                      <a:r>
                        <a:rPr lang="ru-RU" sz="1200" b="0" kern="1200" dirty="0" smtClean="0">
                          <a:solidFill>
                            <a:srgbClr val="002B82"/>
                          </a:solidFill>
                          <a:latin typeface="+mj-lt"/>
                          <a:ea typeface="+mj-ea"/>
                          <a:cs typeface="+mj-cs"/>
                        </a:rPr>
                        <a:t>оформлению</a:t>
                      </a:r>
                      <a:endParaRPr lang="ru-RU" sz="1200" b="0" kern="1200" dirty="0">
                        <a:solidFill>
                          <a:srgbClr val="002B82"/>
                        </a:solidFill>
                        <a:latin typeface="+mj-lt"/>
                        <a:ea typeface="+mj-ea"/>
                        <a:cs typeface="+mj-cs"/>
                      </a:endParaRP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1</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0,60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384804">
                <a:tc>
                  <a:txBody>
                    <a:bodyPr/>
                    <a:lstStyle/>
                    <a:p>
                      <a:pPr algn="just">
                        <a:spcAft>
                          <a:spcPts val="0"/>
                        </a:spcAft>
                      </a:pPr>
                      <a:r>
                        <a:rPr lang="ru-RU" sz="1200" b="0" kern="1200" dirty="0">
                          <a:solidFill>
                            <a:srgbClr val="002B82"/>
                          </a:solidFill>
                          <a:latin typeface="+mj-lt"/>
                          <a:ea typeface="+mj-ea"/>
                          <a:cs typeface="+mj-cs"/>
                        </a:rPr>
                        <a:t>Грамотность изложения, отсутствие грамматических, стилистических ошибок</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a:solidFill>
                            <a:srgbClr val="002B82"/>
                          </a:solidFill>
                          <a:latin typeface="+mj-lt"/>
                          <a:ea typeface="+mj-ea"/>
                          <a:cs typeface="+mj-cs"/>
                        </a:rPr>
                        <a:t>1</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ctr" latinLnBrk="0" hangingPunct="1">
                        <a:spcAft>
                          <a:spcPts val="0"/>
                        </a:spcAft>
                      </a:pPr>
                      <a:r>
                        <a:rPr lang="ru-RU" sz="1200" b="0" kern="1200" dirty="0">
                          <a:solidFill>
                            <a:srgbClr val="002B82"/>
                          </a:solidFill>
                          <a:latin typeface="+mj-lt"/>
                          <a:ea typeface="+mj-ea"/>
                          <a:cs typeface="+mj-cs"/>
                        </a:rPr>
                        <a:t>0,60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192402">
                <a:tc>
                  <a:txBody>
                    <a:bodyPr/>
                    <a:lstStyle/>
                    <a:p>
                      <a:pPr>
                        <a:spcAft>
                          <a:spcPts val="0"/>
                        </a:spcAft>
                      </a:pPr>
                      <a:r>
                        <a:rPr lang="ru-RU" sz="1200" b="1" kern="1200" dirty="0">
                          <a:solidFill>
                            <a:srgbClr val="002B82"/>
                          </a:solidFill>
                          <a:latin typeface="+mj-lt"/>
                          <a:ea typeface="+mj-ea"/>
                          <a:cs typeface="+mj-cs"/>
                        </a:rPr>
                        <a:t>ИТОГО</a:t>
                      </a:r>
                    </a:p>
                  </a:txBody>
                  <a:tcPr marL="58309" marR="58309"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b" latinLnBrk="0" hangingPunct="1">
                        <a:spcAft>
                          <a:spcPts val="0"/>
                        </a:spcAft>
                      </a:pPr>
                      <a:r>
                        <a:rPr lang="ru-RU" sz="1200" b="1" kern="1200" dirty="0">
                          <a:solidFill>
                            <a:srgbClr val="002B82"/>
                          </a:solidFill>
                          <a:latin typeface="+mj-lt"/>
                          <a:ea typeface="+mj-ea"/>
                          <a:cs typeface="+mj-cs"/>
                        </a:rPr>
                        <a:t>25</a:t>
                      </a:r>
                    </a:p>
                  </a:txBody>
                  <a:tcPr marL="9525" marR="9525" marT="9525" marB="0" anchor="b">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fontAlgn="b" latinLnBrk="0" hangingPunct="1">
                        <a:spcAft>
                          <a:spcPts val="0"/>
                        </a:spcAft>
                      </a:pPr>
                      <a:r>
                        <a:rPr lang="ru-RU" sz="1200" b="1" kern="1200" dirty="0">
                          <a:solidFill>
                            <a:srgbClr val="002B82"/>
                          </a:solidFill>
                          <a:latin typeface="+mj-lt"/>
                          <a:ea typeface="+mj-ea"/>
                          <a:cs typeface="+mj-cs"/>
                        </a:rPr>
                        <a:t>15,00</a:t>
                      </a:r>
                    </a:p>
                  </a:txBody>
                  <a:tcPr marL="9525" marR="9525" marT="9525" marB="0" anchor="b">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bl>
          </a:graphicData>
        </a:graphic>
      </p:graphicFrame>
      <p:sp>
        <p:nvSpPr>
          <p:cNvPr id="5"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Тип оценивания - по показателям</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93514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450421" y="1772816"/>
            <a:ext cx="8352928" cy="1538883"/>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spcAft>
                <a:spcPts val="600"/>
              </a:spcAft>
            </a:pPr>
            <a:r>
              <a:rPr lang="ru-RU" altLang="ru-RU" sz="2400" dirty="0" smtClean="0">
                <a:solidFill>
                  <a:srgbClr val="002B82"/>
                </a:solidFill>
              </a:rPr>
              <a:t>Примерный </a:t>
            </a:r>
            <a:r>
              <a:rPr lang="ru-RU" altLang="ru-RU" sz="2400" dirty="0">
                <a:solidFill>
                  <a:srgbClr val="002B82"/>
                </a:solidFill>
              </a:rPr>
              <a:t>образец</a:t>
            </a:r>
            <a:r>
              <a:rPr lang="ru-RU" altLang="ru-RU" sz="2400" dirty="0" smtClean="0">
                <a:solidFill>
                  <a:srgbClr val="002B82"/>
                </a:solidFill>
              </a:rPr>
              <a:t>:</a:t>
            </a:r>
          </a:p>
          <a:p>
            <a:pPr eaLnBrk="1" hangingPunct="1">
              <a:spcAft>
                <a:spcPts val="600"/>
              </a:spcAft>
            </a:pPr>
            <a:r>
              <a:rPr lang="ru-RU" altLang="ru-RU" sz="2000" b="1" dirty="0" smtClean="0">
                <a:solidFill>
                  <a:srgbClr val="002B82"/>
                </a:solidFill>
              </a:rPr>
              <a:t>Контрольная работа</a:t>
            </a:r>
            <a:endParaRPr lang="ru-RU" altLang="ru-RU" sz="2000" b="1" dirty="0">
              <a:solidFill>
                <a:srgbClr val="002B82"/>
              </a:solidFill>
            </a:endParaRPr>
          </a:p>
          <a:p>
            <a:pPr algn="l" eaLnBrk="1" hangingPunct="1">
              <a:spcAft>
                <a:spcPts val="600"/>
              </a:spcAft>
            </a:pPr>
            <a:r>
              <a:rPr lang="ru-RU" altLang="ru-RU" sz="2000" dirty="0">
                <a:solidFill>
                  <a:srgbClr val="002B82"/>
                </a:solidFill>
              </a:rPr>
              <a:t>Данное оценочное средство оценивается суммированием всех набранных баллов за каждое задание (вопрос</a:t>
            </a:r>
            <a:r>
              <a:rPr lang="ru-RU" altLang="ru-RU" sz="2000" dirty="0" smtClean="0">
                <a:solidFill>
                  <a:srgbClr val="002B82"/>
                </a:solidFill>
              </a:rPr>
              <a:t>).</a:t>
            </a:r>
            <a:endParaRPr lang="ru-RU" altLang="ru-RU" sz="2000" b="1" dirty="0" smtClean="0">
              <a:solidFill>
                <a:srgbClr val="002B82"/>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2483772175"/>
              </p:ext>
            </p:extLst>
          </p:nvPr>
        </p:nvGraphicFramePr>
        <p:xfrm>
          <a:off x="451349" y="3311699"/>
          <a:ext cx="8352000" cy="1831105"/>
        </p:xfrm>
        <a:graphic>
          <a:graphicData uri="http://schemas.openxmlformats.org/drawingml/2006/table">
            <a:tbl>
              <a:tblPr firstRow="1" firstCol="1" bandRow="1">
                <a:tableStyleId>{5C22544A-7EE6-4342-B048-85BDC9FD1C3A}</a:tableStyleId>
              </a:tblPr>
              <a:tblGrid>
                <a:gridCol w="2437764"/>
                <a:gridCol w="5914236"/>
              </a:tblGrid>
              <a:tr h="391105">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 задания (вопроса)</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Максимальный балл за задание (вопрос)</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288000">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1</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latinLnBrk="0" hangingPunct="1">
                        <a:lnSpc>
                          <a:spcPts val="1800"/>
                        </a:lnSpc>
                        <a:spcAft>
                          <a:spcPts val="0"/>
                        </a:spcAft>
                      </a:pPr>
                      <a:r>
                        <a:rPr lang="ru-RU" sz="1600" b="1" kern="1200">
                          <a:solidFill>
                            <a:srgbClr val="002B82"/>
                          </a:solidFill>
                          <a:latin typeface="+mj-lt"/>
                          <a:ea typeface="+mj-ea"/>
                          <a:cs typeface="+mj-cs"/>
                        </a:rPr>
                        <a:t>5</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288000">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2</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latinLnBrk="0" hangingPunct="1">
                        <a:lnSpc>
                          <a:spcPts val="1800"/>
                        </a:lnSpc>
                        <a:spcAft>
                          <a:spcPts val="0"/>
                        </a:spcAft>
                      </a:pPr>
                      <a:r>
                        <a:rPr lang="ru-RU" sz="1600" b="1" kern="1200">
                          <a:solidFill>
                            <a:srgbClr val="002B82"/>
                          </a:solidFill>
                          <a:latin typeface="+mj-lt"/>
                          <a:ea typeface="+mj-ea"/>
                          <a:cs typeface="+mj-cs"/>
                        </a:rPr>
                        <a:t>5</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288000">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3</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5</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288000">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4</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10</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288000">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ИТОГО</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marL="0" algn="ctr" defTabSz="914400" rtl="0" eaLnBrk="1" latinLnBrk="0" hangingPunct="1">
                        <a:lnSpc>
                          <a:spcPts val="1800"/>
                        </a:lnSpc>
                        <a:spcAft>
                          <a:spcPts val="0"/>
                        </a:spcAft>
                      </a:pPr>
                      <a:r>
                        <a:rPr lang="ru-RU" sz="1600" b="1" kern="1200" dirty="0">
                          <a:solidFill>
                            <a:srgbClr val="002B82"/>
                          </a:solidFill>
                          <a:latin typeface="+mj-lt"/>
                          <a:ea typeface="+mj-ea"/>
                          <a:cs typeface="+mj-cs"/>
                        </a:rPr>
                        <a:t>25</a:t>
                      </a:r>
                    </a:p>
                  </a:txBody>
                  <a:tcPr marL="68580" marR="68580" marT="0"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bl>
          </a:graphicData>
        </a:graphic>
      </p:graphicFrame>
      <p:sp>
        <p:nvSpPr>
          <p:cNvPr id="5"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Тип оценивания - по заданиям</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16347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23528" y="1124744"/>
            <a:ext cx="8534400" cy="1631216"/>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ru-RU" altLang="ru-RU" sz="2000" dirty="0" smtClean="0">
                <a:solidFill>
                  <a:srgbClr val="002B82"/>
                </a:solidFill>
              </a:rPr>
              <a:t>Примерный </a:t>
            </a:r>
            <a:r>
              <a:rPr lang="ru-RU" altLang="ru-RU" sz="2000" dirty="0">
                <a:solidFill>
                  <a:srgbClr val="002B82"/>
                </a:solidFill>
              </a:rPr>
              <a:t>образец:</a:t>
            </a:r>
          </a:p>
          <a:p>
            <a:r>
              <a:rPr lang="ru-RU" sz="1600" b="1" dirty="0" smtClean="0">
                <a:solidFill>
                  <a:srgbClr val="002B82"/>
                </a:solidFill>
              </a:rPr>
              <a:t>Устный опрос</a:t>
            </a:r>
          </a:p>
          <a:p>
            <a:pPr algn="l"/>
            <a:r>
              <a:rPr lang="ru-RU" sz="1600" dirty="0" smtClean="0">
                <a:solidFill>
                  <a:srgbClr val="002B82"/>
                </a:solidFill>
              </a:rPr>
              <a:t>Данное </a:t>
            </a:r>
            <a:r>
              <a:rPr lang="ru-RU" sz="1600" dirty="0">
                <a:solidFill>
                  <a:srgbClr val="002B82"/>
                </a:solidFill>
              </a:rPr>
              <a:t>оценочное средство оценивается путем </a:t>
            </a:r>
            <a:r>
              <a:rPr lang="ru-RU" sz="1600" dirty="0" smtClean="0">
                <a:solidFill>
                  <a:srgbClr val="002B82"/>
                </a:solidFill>
              </a:rPr>
              <a:t>установления соответствия выполненной </a:t>
            </a:r>
            <a:r>
              <a:rPr lang="ru-RU" sz="1600" dirty="0">
                <a:solidFill>
                  <a:srgbClr val="002B82"/>
                </a:solidFill>
              </a:rPr>
              <a:t>работы обучающегося одному из </a:t>
            </a:r>
            <a:r>
              <a:rPr lang="ru-RU" sz="1600" dirty="0" smtClean="0">
                <a:solidFill>
                  <a:srgbClr val="002B82"/>
                </a:solidFill>
              </a:rPr>
              <a:t>трех перечисленных </a:t>
            </a:r>
            <a:r>
              <a:rPr lang="ru-RU" sz="1600" dirty="0">
                <a:solidFill>
                  <a:srgbClr val="002B82"/>
                </a:solidFill>
              </a:rPr>
              <a:t>комплексных показателей, причем мера </a:t>
            </a:r>
            <a:r>
              <a:rPr lang="ru-RU" sz="1600" dirty="0" smtClean="0">
                <a:solidFill>
                  <a:srgbClr val="002B82"/>
                </a:solidFill>
              </a:rPr>
              <a:t>соответствия выражается </a:t>
            </a:r>
            <a:r>
              <a:rPr lang="ru-RU" sz="1600" dirty="0">
                <a:solidFill>
                  <a:srgbClr val="002B82"/>
                </a:solidFill>
              </a:rPr>
              <a:t>в баллах по 100-балльной шкале.</a:t>
            </a:r>
            <a:endParaRPr lang="ru-RU" altLang="ru-RU" sz="1600" dirty="0">
              <a:solidFill>
                <a:srgbClr val="002B8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3736191488"/>
              </p:ext>
            </p:extLst>
          </p:nvPr>
        </p:nvGraphicFramePr>
        <p:xfrm>
          <a:off x="323528" y="2780928"/>
          <a:ext cx="8534400" cy="3147060"/>
        </p:xfrm>
        <a:graphic>
          <a:graphicData uri="http://schemas.openxmlformats.org/drawingml/2006/table">
            <a:tbl>
              <a:tblPr>
                <a:tableStyleId>{5C22544A-7EE6-4342-B048-85BDC9FD1C3A}</a:tableStyleId>
              </a:tblPr>
              <a:tblGrid>
                <a:gridCol w="560654"/>
                <a:gridCol w="6340236"/>
                <a:gridCol w="1633510"/>
              </a:tblGrid>
              <a:tr h="360040">
                <a:tc>
                  <a:txBody>
                    <a:bodyPr/>
                    <a:lstStyle/>
                    <a:p>
                      <a:pPr algn="ctr" fontAlgn="t"/>
                      <a:r>
                        <a:rPr lang="ru-RU" sz="1200" b="0" kern="1200" dirty="0">
                          <a:solidFill>
                            <a:srgbClr val="002B82"/>
                          </a:solidFill>
                          <a:latin typeface="+mj-lt"/>
                          <a:ea typeface="+mj-ea"/>
                          <a:cs typeface="+mj-cs"/>
                        </a:rPr>
                        <a:t>№ п/п</a:t>
                      </a:r>
                    </a:p>
                  </a:txBody>
                  <a:tcPr marL="9525" marR="9525" marT="9525"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ctr" fontAlgn="t"/>
                      <a:r>
                        <a:rPr lang="ru-RU" sz="1200" b="0" kern="1200" dirty="0">
                          <a:solidFill>
                            <a:srgbClr val="002B82"/>
                          </a:solidFill>
                          <a:latin typeface="+mj-lt"/>
                          <a:ea typeface="+mj-ea"/>
                          <a:cs typeface="+mj-cs"/>
                        </a:rPr>
                        <a:t>Комплексный показатель</a:t>
                      </a:r>
                    </a:p>
                  </a:txBody>
                  <a:tcPr marL="9525" marR="9525" marT="9525"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ctr" fontAlgn="t"/>
                      <a:r>
                        <a:rPr lang="ru-RU" sz="1200" b="0" kern="1200" dirty="0">
                          <a:solidFill>
                            <a:srgbClr val="002B82"/>
                          </a:solidFill>
                          <a:latin typeface="+mj-lt"/>
                          <a:ea typeface="+mj-ea"/>
                          <a:cs typeface="+mj-cs"/>
                        </a:rPr>
                        <a:t>Возможные баллы по 100-балльной </a:t>
                      </a:r>
                      <a:r>
                        <a:rPr lang="ru-RU" sz="1200" b="0" kern="1200" dirty="0" smtClean="0">
                          <a:solidFill>
                            <a:srgbClr val="002B82"/>
                          </a:solidFill>
                          <a:latin typeface="+mj-lt"/>
                          <a:ea typeface="+mj-ea"/>
                          <a:cs typeface="+mj-cs"/>
                        </a:rPr>
                        <a:t>шкале</a:t>
                      </a:r>
                      <a:endParaRPr lang="ru-RU" sz="1200" b="0" kern="1200" dirty="0">
                        <a:solidFill>
                          <a:srgbClr val="002B82"/>
                        </a:solidFill>
                        <a:latin typeface="+mj-lt"/>
                        <a:ea typeface="+mj-ea"/>
                        <a:cs typeface="+mj-cs"/>
                      </a:endParaRPr>
                    </a:p>
                  </a:txBody>
                  <a:tcPr marL="9525" marR="9525" marT="9525"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915516">
                <a:tc>
                  <a:txBody>
                    <a:bodyPr/>
                    <a:lstStyle/>
                    <a:p>
                      <a:pPr algn="ctr" fontAlgn="t"/>
                      <a:r>
                        <a:rPr lang="ru-RU" sz="1200" b="0" kern="1200">
                          <a:solidFill>
                            <a:srgbClr val="002B82"/>
                          </a:solidFill>
                          <a:latin typeface="+mj-lt"/>
                          <a:ea typeface="+mj-ea"/>
                          <a:cs typeface="+mj-cs"/>
                        </a:rPr>
                        <a:t>1</a:t>
                      </a:r>
                    </a:p>
                  </a:txBody>
                  <a:tcPr marL="9525" marR="9525" marT="9525"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l" fontAlgn="b"/>
                      <a:r>
                        <a:rPr lang="ru-RU" sz="1200" b="0" kern="1200" dirty="0" smtClean="0">
                          <a:solidFill>
                            <a:srgbClr val="002B82"/>
                          </a:solidFill>
                          <a:latin typeface="+mj-lt"/>
                          <a:ea typeface="+mj-ea"/>
                          <a:cs typeface="+mj-cs"/>
                        </a:rPr>
                        <a:t>Дан </a:t>
                      </a:r>
                      <a:r>
                        <a:rPr lang="ru-RU" sz="1200" b="0" kern="1200" dirty="0">
                          <a:solidFill>
                            <a:srgbClr val="002B82"/>
                          </a:solidFill>
                          <a:latin typeface="+mj-lt"/>
                          <a:ea typeface="+mj-ea"/>
                          <a:cs typeface="+mj-cs"/>
                        </a:rPr>
                        <a:t>последовательный, логичный и развернутый ответ, полностью раскрывающий содержание задания (вопросов). Имеется собственная обоснованная точка зрения на проблему и причины ее возникновения. Продемонстрировано глубокое понимание сути проблемы, а также умение выявлять причинно-следственные связи и строить на их основе обоснованные выводы.</a:t>
                      </a:r>
                    </a:p>
                  </a:txBody>
                  <a:tcPr marL="9525" marR="9525" marT="9525" marB="0" anchor="b">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ctr" fontAlgn="ctr"/>
                      <a:r>
                        <a:rPr lang="ru-RU" sz="1200" b="0" kern="1200">
                          <a:solidFill>
                            <a:srgbClr val="002B82"/>
                          </a:solidFill>
                          <a:latin typeface="+mj-lt"/>
                          <a:ea typeface="+mj-ea"/>
                          <a:cs typeface="+mj-cs"/>
                        </a:rPr>
                        <a:t>81-100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834727">
                <a:tc>
                  <a:txBody>
                    <a:bodyPr/>
                    <a:lstStyle/>
                    <a:p>
                      <a:pPr algn="ctr" fontAlgn="t"/>
                      <a:r>
                        <a:rPr lang="ru-RU" sz="1200" b="0" kern="1200">
                          <a:solidFill>
                            <a:srgbClr val="002B82"/>
                          </a:solidFill>
                          <a:latin typeface="+mj-lt"/>
                          <a:ea typeface="+mj-ea"/>
                          <a:cs typeface="+mj-cs"/>
                        </a:rPr>
                        <a:t>2</a:t>
                      </a:r>
                    </a:p>
                  </a:txBody>
                  <a:tcPr marL="9525" marR="9525" marT="9525"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l" fontAlgn="b"/>
                      <a:r>
                        <a:rPr lang="ru-RU" sz="1200" b="0" kern="1200" dirty="0">
                          <a:solidFill>
                            <a:srgbClr val="002B82"/>
                          </a:solidFill>
                          <a:latin typeface="+mj-lt"/>
                          <a:ea typeface="+mj-ea"/>
                          <a:cs typeface="+mj-cs"/>
                        </a:rPr>
                        <a:t>Дан последовательный ответ на поставленное задание (вопросы), однако содержание раскрыто не полностью. Имеется собственная точка зрения на проблему, но не все причины ее возникновения установлены. Продемонстрировано понимание основной сути проблемы, но отсутствует аргументация выбора предложенного решения. В ответе могут присутствовать негрубые ошибки.</a:t>
                      </a:r>
                    </a:p>
                  </a:txBody>
                  <a:tcPr marL="9525" marR="9525" marT="9525" marB="0" anchor="b">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ctr" fontAlgn="ctr"/>
                      <a:r>
                        <a:rPr lang="ru-RU" sz="1200" b="0" kern="1200">
                          <a:solidFill>
                            <a:srgbClr val="002B82"/>
                          </a:solidFill>
                          <a:latin typeface="+mj-lt"/>
                          <a:ea typeface="+mj-ea"/>
                          <a:cs typeface="+mj-cs"/>
                        </a:rPr>
                        <a:t>60-80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r h="330289">
                <a:tc>
                  <a:txBody>
                    <a:bodyPr/>
                    <a:lstStyle/>
                    <a:p>
                      <a:pPr algn="ctr" fontAlgn="t"/>
                      <a:r>
                        <a:rPr lang="ru-RU" sz="1200" b="0" kern="1200">
                          <a:solidFill>
                            <a:srgbClr val="002B82"/>
                          </a:solidFill>
                          <a:latin typeface="+mj-lt"/>
                          <a:ea typeface="+mj-ea"/>
                          <a:cs typeface="+mj-cs"/>
                        </a:rPr>
                        <a:t>3</a:t>
                      </a:r>
                    </a:p>
                  </a:txBody>
                  <a:tcPr marL="9525" marR="9525" marT="9525" marB="0">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l" fontAlgn="b"/>
                      <a:r>
                        <a:rPr lang="ru-RU" sz="1200" b="0" kern="1200" dirty="0">
                          <a:solidFill>
                            <a:srgbClr val="002B82"/>
                          </a:solidFill>
                          <a:latin typeface="+mj-lt"/>
                          <a:ea typeface="+mj-ea"/>
                          <a:cs typeface="+mj-cs"/>
                        </a:rPr>
                        <a:t>Ответ на поставленное задание (вопросы) отсутствует, либо дан только частично. Нет понимания сути рассматриваемой проблемы. Имеются грубые ошибки в изложении.</a:t>
                      </a:r>
                    </a:p>
                  </a:txBody>
                  <a:tcPr marL="9525" marR="9525" marT="9525" marB="0" anchor="b">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c>
                  <a:txBody>
                    <a:bodyPr/>
                    <a:lstStyle/>
                    <a:p>
                      <a:pPr algn="ctr" fontAlgn="ctr"/>
                      <a:r>
                        <a:rPr lang="ru-RU" sz="1200" b="0" kern="1200" dirty="0">
                          <a:solidFill>
                            <a:srgbClr val="002B82"/>
                          </a:solidFill>
                          <a:latin typeface="+mj-lt"/>
                          <a:ea typeface="+mj-ea"/>
                          <a:cs typeface="+mj-cs"/>
                        </a:rPr>
                        <a:t>Менее 60</a:t>
                      </a:r>
                    </a:p>
                  </a:txBody>
                  <a:tcPr marL="9525" marR="9525" marT="9525" marB="0" anchor="ctr">
                    <a:lnL w="12700" cap="flat" cmpd="sng" algn="ctr">
                      <a:solidFill>
                        <a:srgbClr val="0A198C"/>
                      </a:solidFill>
                      <a:prstDash val="solid"/>
                      <a:round/>
                      <a:headEnd type="none" w="med" len="med"/>
                      <a:tailEnd type="none" w="med" len="med"/>
                    </a:lnL>
                    <a:lnR w="12700" cap="flat" cmpd="sng" algn="ctr">
                      <a:solidFill>
                        <a:srgbClr val="0A198C"/>
                      </a:solidFill>
                      <a:prstDash val="solid"/>
                      <a:round/>
                      <a:headEnd type="none" w="med" len="med"/>
                      <a:tailEnd type="none" w="med" len="med"/>
                    </a:lnR>
                    <a:lnT w="12700" cap="flat" cmpd="sng" algn="ctr">
                      <a:solidFill>
                        <a:srgbClr val="0A198C"/>
                      </a:solidFill>
                      <a:prstDash val="solid"/>
                      <a:round/>
                      <a:headEnd type="none" w="med" len="med"/>
                      <a:tailEnd type="none" w="med" len="med"/>
                    </a:lnT>
                    <a:lnB w="12700" cap="flat" cmpd="sng" algn="ctr">
                      <a:solidFill>
                        <a:srgbClr val="0A198C"/>
                      </a:solidFill>
                      <a:prstDash val="solid"/>
                      <a:round/>
                      <a:headEnd type="none" w="med" len="med"/>
                      <a:tailEnd type="none" w="med" len="med"/>
                    </a:lnB>
                    <a:solidFill>
                      <a:srgbClr val="CCECFF"/>
                    </a:solidFill>
                  </a:tcPr>
                </a:tc>
              </a:tr>
            </a:tbl>
          </a:graphicData>
        </a:graphic>
      </p:graphicFrame>
      <p:sp>
        <p:nvSpPr>
          <p:cNvPr id="5"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Тип оценивания – комплексный</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6270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23528" y="1196752"/>
            <a:ext cx="8496944" cy="5400600"/>
          </a:xfrm>
        </p:spPr>
        <p:txBody>
          <a:bodyPr>
            <a:noAutofit/>
          </a:bodyPr>
          <a:lstStyle/>
          <a:p>
            <a:r>
              <a:rPr lang="ru-RU" sz="1400" b="1" dirty="0" smtClean="0">
                <a:latin typeface="Times New Roman" pitchFamily="18" charset="0"/>
                <a:cs typeface="Times New Roman" pitchFamily="18" charset="0"/>
              </a:rPr>
              <a:t>Статьи 2 пункт 9</a:t>
            </a:r>
          </a:p>
          <a:p>
            <a:pPr algn="just">
              <a:buNone/>
            </a:pPr>
            <a:r>
              <a:rPr lang="ru-RU" sz="1400" dirty="0" smtClean="0">
                <a:latin typeface="Times New Roman" pitchFamily="18" charset="0"/>
                <a:cs typeface="Times New Roman" pitchFamily="18" charset="0"/>
              </a:rPr>
              <a:t>	Образовательная программа - комплекс основных характеристик образования (объем, содержание, планируемые результаты), организационно-педагогических условий и в случаях, предусмотренных Федеральным законом, форм аттестации,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а также </a:t>
            </a:r>
            <a:r>
              <a:rPr lang="ru-RU" sz="1400" b="1" dirty="0" smtClean="0">
                <a:latin typeface="Times New Roman" pitchFamily="18" charset="0"/>
                <a:cs typeface="Times New Roman" pitchFamily="18" charset="0"/>
              </a:rPr>
              <a:t>оценочных</a:t>
            </a:r>
            <a:r>
              <a:rPr lang="ru-RU" sz="1400" dirty="0" smtClean="0">
                <a:latin typeface="Times New Roman" pitchFamily="18" charset="0"/>
                <a:cs typeface="Times New Roman" pitchFamily="18" charset="0"/>
              </a:rPr>
              <a:t> и методических </a:t>
            </a:r>
            <a:r>
              <a:rPr lang="ru-RU" sz="1400" b="1" dirty="0" smtClean="0">
                <a:latin typeface="Times New Roman" pitchFamily="18" charset="0"/>
                <a:cs typeface="Times New Roman" pitchFamily="18" charset="0"/>
              </a:rPr>
              <a:t>материалов</a:t>
            </a:r>
          </a:p>
          <a:p>
            <a:pPr algn="just"/>
            <a:r>
              <a:rPr lang="ru-RU" sz="1400" b="1" dirty="0" smtClean="0">
                <a:latin typeface="Times New Roman" pitchFamily="18" charset="0"/>
                <a:cs typeface="Times New Roman" pitchFamily="18" charset="0"/>
              </a:rPr>
              <a:t>Статья 28 часть 3 пункт 10</a:t>
            </a:r>
          </a:p>
          <a:p>
            <a:pPr algn="just">
              <a:buNone/>
            </a:pPr>
            <a:r>
              <a:rPr lang="ru-RU" sz="1400" dirty="0" smtClean="0">
                <a:latin typeface="Times New Roman" pitchFamily="18" charset="0"/>
                <a:cs typeface="Times New Roman" pitchFamily="18" charset="0"/>
              </a:rPr>
              <a:t>	осуществление </a:t>
            </a:r>
            <a:r>
              <a:rPr lang="ru-RU" sz="1400" b="1" dirty="0" smtClean="0">
                <a:latin typeface="Times New Roman" pitchFamily="18" charset="0"/>
                <a:cs typeface="Times New Roman" pitchFamily="18" charset="0"/>
              </a:rPr>
              <a:t>текущего контроля успеваемости </a:t>
            </a:r>
            <a:r>
              <a:rPr lang="ru-RU" sz="1400" dirty="0" smtClean="0">
                <a:latin typeface="Times New Roman" pitchFamily="18" charset="0"/>
                <a:cs typeface="Times New Roman" pitchFamily="18" charset="0"/>
              </a:rPr>
              <a:t>и </a:t>
            </a:r>
            <a:r>
              <a:rPr lang="ru-RU" sz="1400" b="1" dirty="0" smtClean="0">
                <a:latin typeface="Times New Roman" pitchFamily="18" charset="0"/>
                <a:cs typeface="Times New Roman" pitchFamily="18" charset="0"/>
              </a:rPr>
              <a:t>промежуточной аттестации </a:t>
            </a:r>
            <a:r>
              <a:rPr lang="ru-RU" sz="1400" dirty="0" smtClean="0">
                <a:latin typeface="Times New Roman" pitchFamily="18" charset="0"/>
                <a:cs typeface="Times New Roman" pitchFamily="18" charset="0"/>
              </a:rPr>
              <a:t>обучающихся, установление их форм, периодичности и порядка проведения;</a:t>
            </a:r>
          </a:p>
          <a:p>
            <a:pPr algn="just"/>
            <a:r>
              <a:rPr lang="ru-RU" sz="1400" b="1" dirty="0" smtClean="0">
                <a:latin typeface="Times New Roman" pitchFamily="18" charset="0"/>
                <a:cs typeface="Times New Roman" pitchFamily="18" charset="0"/>
              </a:rPr>
              <a:t>Статья 30 часть 2</a:t>
            </a:r>
          </a:p>
          <a:p>
            <a:pPr algn="just">
              <a:buNone/>
            </a:pPr>
            <a:r>
              <a:rPr lang="ru-RU" sz="1400" dirty="0" smtClean="0">
                <a:latin typeface="Times New Roman" pitchFamily="18" charset="0"/>
                <a:cs typeface="Times New Roman" pitchFamily="18" charset="0"/>
              </a:rPr>
              <a:t>	Образовательная организация принимает локальные нормативные акты по основным вопросам организации и осуществления образовательной деятельности, в том числе регламентирующие ... формы, периодичность и порядок </a:t>
            </a:r>
            <a:r>
              <a:rPr lang="ru-RU" sz="1400" b="1" dirty="0" smtClean="0">
                <a:latin typeface="Times New Roman" pitchFamily="18" charset="0"/>
                <a:cs typeface="Times New Roman" pitchFamily="18" charset="0"/>
              </a:rPr>
              <a:t>текущего контроля успеваемости и промежуточной аттестации </a:t>
            </a:r>
            <a:r>
              <a:rPr lang="ru-RU" sz="1400" dirty="0" smtClean="0">
                <a:latin typeface="Times New Roman" pitchFamily="18" charset="0"/>
                <a:cs typeface="Times New Roman" pitchFamily="18" charset="0"/>
              </a:rPr>
              <a:t>обучающихся, ....</a:t>
            </a:r>
          </a:p>
          <a:p>
            <a:pPr algn="just"/>
            <a:r>
              <a:rPr lang="ru-RU" sz="1400" b="1" dirty="0" smtClean="0">
                <a:latin typeface="Times New Roman" pitchFamily="18" charset="0"/>
                <a:cs typeface="Times New Roman" pitchFamily="18" charset="0"/>
              </a:rPr>
              <a:t>Статья 58 часть 1 .</a:t>
            </a:r>
          </a:p>
          <a:p>
            <a:pPr algn="just">
              <a:buNone/>
            </a:pPr>
            <a:r>
              <a:rPr lang="ru-RU" sz="1400" dirty="0" smtClean="0">
                <a:latin typeface="Times New Roman" pitchFamily="18" charset="0"/>
                <a:cs typeface="Times New Roman" pitchFamily="18" charset="0"/>
              </a:rPr>
              <a:t>	Промежуточная аттестация проводится по результатам освоения обучающимся отдельной части или всего объема дисциплины (модуля) образовательной программы, в формах, определенных учебным планом, и в порядке, установленном образовательной организацией.</a:t>
            </a:r>
          </a:p>
          <a:p>
            <a:pPr algn="just"/>
            <a:r>
              <a:rPr lang="ru-RU" sz="1400" b="1" dirty="0" smtClean="0">
                <a:latin typeface="Times New Roman" pitchFamily="18" charset="0"/>
                <a:cs typeface="Times New Roman" pitchFamily="18" charset="0"/>
              </a:rPr>
              <a:t>Статья 59. Итоговая аттестация</a:t>
            </a:r>
          </a:p>
          <a:p>
            <a:pPr algn="just">
              <a:buNone/>
            </a:pPr>
            <a:r>
              <a:rPr lang="ru-RU" sz="1400" dirty="0" smtClean="0">
                <a:latin typeface="Times New Roman" pitchFamily="18" charset="0"/>
                <a:cs typeface="Times New Roman" pitchFamily="18" charset="0"/>
              </a:rPr>
              <a:t>	1. Итоговая аттестация представляет собой форму </a:t>
            </a:r>
            <a:r>
              <a:rPr lang="ru-RU" sz="1400" b="1" dirty="0" smtClean="0">
                <a:latin typeface="Times New Roman" pitchFamily="18" charset="0"/>
                <a:cs typeface="Times New Roman" pitchFamily="18" charset="0"/>
              </a:rPr>
              <a:t>оценки степени и уровня освоения </a:t>
            </a:r>
            <a:r>
              <a:rPr lang="ru-RU" sz="1400" dirty="0" smtClean="0">
                <a:latin typeface="Times New Roman" pitchFamily="18" charset="0"/>
                <a:cs typeface="Times New Roman" pitchFamily="18" charset="0"/>
              </a:rPr>
              <a:t>обучающимися </a:t>
            </a:r>
            <a:r>
              <a:rPr lang="ru-RU" sz="1400" b="1" dirty="0" smtClean="0">
                <a:latin typeface="Times New Roman" pitchFamily="18" charset="0"/>
                <a:cs typeface="Times New Roman" pitchFamily="18" charset="0"/>
              </a:rPr>
              <a:t>образовательной программы</a:t>
            </a:r>
          </a:p>
          <a:p>
            <a:pPr>
              <a:buNone/>
            </a:pPr>
            <a:r>
              <a:rPr lang="ru-RU" sz="1400" dirty="0" smtClean="0">
                <a:latin typeface="Times New Roman" pitchFamily="18" charset="0"/>
                <a:cs typeface="Times New Roman" pitchFamily="18" charset="0"/>
              </a:rPr>
              <a:t>	</a:t>
            </a:r>
          </a:p>
        </p:txBody>
      </p:sp>
      <p:sp>
        <p:nvSpPr>
          <p:cNvPr id="4" name="Заголовок 1"/>
          <p:cNvSpPr>
            <a:spLocks noGrp="1"/>
          </p:cNvSpPr>
          <p:nvPr>
            <p:ph type="title"/>
          </p:nvPr>
        </p:nvSpPr>
        <p:spPr>
          <a:xfrm>
            <a:off x="457200" y="274638"/>
            <a:ext cx="8229600" cy="490066"/>
          </a:xfrm>
        </p:spPr>
        <p:txBody>
          <a:bodyPr>
            <a:normAutofit fontScale="90000"/>
          </a:bodyPr>
          <a:lstStyle/>
          <a:p>
            <a:pPr eaLnBrk="1" fontAlgn="auto" hangingPunct="1">
              <a:spcAft>
                <a:spcPts val="0"/>
              </a:spcAft>
              <a:defRPr/>
            </a:pPr>
            <a:r>
              <a:rPr lang="ru-RU" sz="3600" b="1" dirty="0" smtClean="0">
                <a:solidFill>
                  <a:srgbClr val="0070C0"/>
                </a:solidFill>
                <a:latin typeface="Times New Roman" pitchFamily="18" charset="0"/>
                <a:cs typeface="Times New Roman" pitchFamily="18" charset="0"/>
              </a:rPr>
              <a:t/>
            </a:r>
            <a:br>
              <a:rPr lang="ru-RU" sz="3600" b="1" dirty="0" smtClean="0">
                <a:solidFill>
                  <a:srgbClr val="0070C0"/>
                </a:solidFill>
                <a:latin typeface="Times New Roman" pitchFamily="18" charset="0"/>
                <a:cs typeface="Times New Roman" pitchFamily="18" charset="0"/>
              </a:rPr>
            </a:br>
            <a:endParaRPr lang="ru-RU" dirty="0">
              <a:solidFill>
                <a:srgbClr val="0070C0"/>
              </a:solidFill>
              <a:latin typeface="Times New Roman" pitchFamily="18" charset="0"/>
              <a:cs typeface="Times New Roman" pitchFamily="18" charset="0"/>
            </a:endParaRPr>
          </a:p>
        </p:txBody>
      </p:sp>
      <p:sp>
        <p:nvSpPr>
          <p:cNvPr id="6" name="Прямоугольник 5"/>
          <p:cNvSpPr/>
          <p:nvPr/>
        </p:nvSpPr>
        <p:spPr>
          <a:xfrm>
            <a:off x="611560" y="836712"/>
            <a:ext cx="8424936" cy="400110"/>
          </a:xfrm>
          <a:prstGeom prst="rect">
            <a:avLst/>
          </a:prstGeom>
        </p:spPr>
        <p:txBody>
          <a:bodyPr wrap="square">
            <a:spAutoFit/>
          </a:bodyPr>
          <a:lstStyle/>
          <a:p>
            <a:pPr algn="ctr"/>
            <a:r>
              <a:rPr lang="ru-RU" sz="2000" b="1" dirty="0" smtClean="0">
                <a:solidFill>
                  <a:srgbClr val="0070C0"/>
                </a:solidFill>
                <a:latin typeface="Times New Roman" pitchFamily="18" charset="0"/>
                <a:cs typeface="Times New Roman" pitchFamily="18" charset="0"/>
              </a:rPr>
              <a:t>ФЗ от 29 декабря 2012 г., № 273-ФЗ «Об образовании в РФ»</a:t>
            </a:r>
            <a:endParaRPr lang="ru-RU" sz="2000" b="1" dirty="0">
              <a:solidFill>
                <a:srgbClr val="0070C0"/>
              </a:solidFill>
              <a:latin typeface="Times New Roman" pitchFamily="18" charset="0"/>
              <a:cs typeface="Times New Roman" pitchFamily="18" charset="0"/>
            </a:endParaRPr>
          </a:p>
        </p:txBody>
      </p:sp>
      <p:sp>
        <p:nvSpPr>
          <p:cNvPr id="9"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a:solidFill>
                  <a:schemeClr val="tx2"/>
                </a:solidFill>
                <a:effectLst>
                  <a:outerShdw blurRad="38100" dist="38100" dir="2700000" algn="tl">
                    <a:srgbClr val="000000">
                      <a:alpha val="43137"/>
                    </a:srgbClr>
                  </a:outerShdw>
                </a:effectLst>
              </a:rPr>
              <a:t>Нормативная база разработки ОМ</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23528" y="1412776"/>
            <a:ext cx="8534400" cy="2677656"/>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ru-RU" sz="2400" kern="0" dirty="0">
                <a:solidFill>
                  <a:srgbClr val="000060"/>
                </a:solidFill>
              </a:rPr>
              <a:t>Оценка за выполнение курсовой работы складывается из баллов, набранных в течение:</a:t>
            </a:r>
          </a:p>
          <a:p>
            <a:pPr marL="342900" lvl="0" indent="-342900" algn="l">
              <a:buFont typeface="Arial" panose="020B0604020202020204" pitchFamily="34" charset="0"/>
              <a:buChar char="•"/>
            </a:pPr>
            <a:r>
              <a:rPr lang="ru-RU" sz="2400" b="1" kern="0" dirty="0">
                <a:solidFill>
                  <a:srgbClr val="000060"/>
                </a:solidFill>
              </a:rPr>
              <a:t>текущего контроля </a:t>
            </a:r>
            <a:r>
              <a:rPr lang="ru-RU" sz="2400" b="1" kern="0" dirty="0" smtClean="0">
                <a:solidFill>
                  <a:srgbClr val="000060"/>
                </a:solidFill>
              </a:rPr>
              <a:t>успеваемости </a:t>
            </a:r>
            <a:r>
              <a:rPr lang="ru-RU" sz="2400" kern="0" dirty="0" smtClean="0">
                <a:solidFill>
                  <a:srgbClr val="000060"/>
                </a:solidFill>
              </a:rPr>
              <a:t>(оценивается </a:t>
            </a:r>
            <a:r>
              <a:rPr lang="ru-RU" sz="2400" kern="0" dirty="0">
                <a:solidFill>
                  <a:srgbClr val="000060"/>
                </a:solidFill>
              </a:rPr>
              <a:t>содержание и оформление выполненной работы по набору </a:t>
            </a:r>
            <a:r>
              <a:rPr lang="ru-RU" sz="2400" kern="0" dirty="0" smtClean="0">
                <a:solidFill>
                  <a:srgbClr val="000060"/>
                </a:solidFill>
              </a:rPr>
              <a:t>показателей);</a:t>
            </a:r>
            <a:endParaRPr lang="ru-RU" sz="2400" kern="0" dirty="0">
              <a:solidFill>
                <a:srgbClr val="000060"/>
              </a:solidFill>
            </a:endParaRPr>
          </a:p>
          <a:p>
            <a:pPr marL="342900" lvl="0" indent="-342900" algn="l">
              <a:buFont typeface="Arial" panose="020B0604020202020204" pitchFamily="34" charset="0"/>
              <a:buChar char="•"/>
            </a:pPr>
            <a:r>
              <a:rPr lang="ru-RU" sz="2400" b="1" kern="0" dirty="0">
                <a:solidFill>
                  <a:srgbClr val="000060"/>
                </a:solidFill>
              </a:rPr>
              <a:t>промежуточной </a:t>
            </a:r>
            <a:r>
              <a:rPr lang="ru-RU" sz="2400" b="1" kern="0" dirty="0" smtClean="0">
                <a:solidFill>
                  <a:srgbClr val="000060"/>
                </a:solidFill>
              </a:rPr>
              <a:t>аттестации </a:t>
            </a:r>
            <a:r>
              <a:rPr lang="ru-RU" sz="2400" kern="0" dirty="0" smtClean="0">
                <a:solidFill>
                  <a:srgbClr val="000060"/>
                </a:solidFill>
              </a:rPr>
              <a:t>(оценивается </a:t>
            </a:r>
            <a:r>
              <a:rPr lang="ru-RU" sz="2400" kern="0" dirty="0">
                <a:solidFill>
                  <a:srgbClr val="000060"/>
                </a:solidFill>
              </a:rPr>
              <a:t>защита выполненной </a:t>
            </a:r>
            <a:r>
              <a:rPr lang="ru-RU" sz="2400" kern="0" dirty="0" smtClean="0">
                <a:solidFill>
                  <a:srgbClr val="000060"/>
                </a:solidFill>
              </a:rPr>
              <a:t>работы).</a:t>
            </a:r>
            <a:endParaRPr lang="ru-RU" sz="2400" kern="0" dirty="0">
              <a:solidFill>
                <a:srgbClr val="000060"/>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381975802"/>
              </p:ext>
            </p:extLst>
          </p:nvPr>
        </p:nvGraphicFramePr>
        <p:xfrm>
          <a:off x="323528" y="4077072"/>
          <a:ext cx="8534400" cy="1554480"/>
        </p:xfrm>
        <a:graphic>
          <a:graphicData uri="http://schemas.openxmlformats.org/drawingml/2006/table">
            <a:tbl>
              <a:tblPr firstRow="1" firstCol="1" bandRow="1">
                <a:tableStyleId>{5C22544A-7EE6-4342-B048-85BDC9FD1C3A}</a:tableStyleId>
              </a:tblPr>
              <a:tblGrid>
                <a:gridCol w="2753155"/>
                <a:gridCol w="2952328"/>
                <a:gridCol w="2828917"/>
              </a:tblGrid>
              <a:tr h="457200">
                <a:tc>
                  <a:txBody>
                    <a:bodyPr/>
                    <a:lstStyle/>
                    <a:p>
                      <a:pPr algn="ctr">
                        <a:lnSpc>
                          <a:spcPts val="1800"/>
                        </a:lnSpc>
                        <a:spcAft>
                          <a:spcPts val="0"/>
                        </a:spcAft>
                      </a:pPr>
                      <a:r>
                        <a:rPr lang="ru-RU" sz="1400" dirty="0">
                          <a:solidFill>
                            <a:srgbClr val="002060"/>
                          </a:solidFill>
                          <a:effectLst/>
                        </a:rPr>
                        <a:t>Вид работы</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lnSpc>
                          <a:spcPts val="1800"/>
                        </a:lnSpc>
                        <a:spcAft>
                          <a:spcPts val="0"/>
                        </a:spcAft>
                      </a:pPr>
                      <a:r>
                        <a:rPr lang="ru-RU" sz="1400" dirty="0">
                          <a:solidFill>
                            <a:srgbClr val="002060"/>
                          </a:solidFill>
                          <a:effectLst/>
                        </a:rPr>
                        <a:t>Минимально допустимый балл</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lnSpc>
                          <a:spcPts val="1800"/>
                        </a:lnSpc>
                        <a:spcAft>
                          <a:spcPts val="0"/>
                        </a:spcAft>
                      </a:pPr>
                      <a:r>
                        <a:rPr lang="ru-RU" sz="1400" dirty="0">
                          <a:solidFill>
                            <a:srgbClr val="002060"/>
                          </a:solidFill>
                          <a:effectLst/>
                        </a:rPr>
                        <a:t>Максимальный начисляемый балл</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r>
              <a:tr h="548640">
                <a:tc>
                  <a:txBody>
                    <a:bodyPr/>
                    <a:lstStyle/>
                    <a:p>
                      <a:pPr algn="just">
                        <a:lnSpc>
                          <a:spcPts val="1800"/>
                        </a:lnSpc>
                        <a:spcAft>
                          <a:spcPts val="0"/>
                        </a:spcAft>
                      </a:pPr>
                      <a:r>
                        <a:rPr lang="ru-RU" sz="1400" b="0" dirty="0">
                          <a:solidFill>
                            <a:srgbClr val="002060"/>
                          </a:solidFill>
                          <a:effectLst/>
                        </a:rPr>
                        <a:t>Текущий контроль успеваемости</a:t>
                      </a:r>
                      <a:endParaRPr lang="ru-RU" sz="14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lnSpc>
                          <a:spcPts val="1800"/>
                        </a:lnSpc>
                        <a:spcAft>
                          <a:spcPts val="0"/>
                        </a:spcAft>
                      </a:pPr>
                      <a:r>
                        <a:rPr lang="ru-RU" sz="1400" dirty="0">
                          <a:solidFill>
                            <a:srgbClr val="002060"/>
                          </a:solidFill>
                          <a:effectLst/>
                        </a:rPr>
                        <a:t>36</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spcAft>
                          <a:spcPts val="0"/>
                        </a:spcAft>
                      </a:pPr>
                      <a:r>
                        <a:rPr lang="ru-RU" sz="1400" dirty="0" smtClean="0">
                          <a:solidFill>
                            <a:srgbClr val="002060"/>
                          </a:solidFill>
                          <a:effectLst/>
                        </a:rPr>
                        <a:t>60 </a:t>
                      </a:r>
                      <a:br>
                        <a:rPr lang="ru-RU" sz="1400" dirty="0" smtClean="0">
                          <a:solidFill>
                            <a:srgbClr val="002060"/>
                          </a:solidFill>
                          <a:effectLst/>
                        </a:rPr>
                      </a:br>
                      <a:r>
                        <a:rPr lang="ru-RU" sz="1400" dirty="0" smtClean="0">
                          <a:solidFill>
                            <a:srgbClr val="002060"/>
                          </a:solidFill>
                          <a:effectLst/>
                        </a:rPr>
                        <a:t>(</a:t>
                      </a:r>
                      <a:r>
                        <a:rPr lang="ru-RU" sz="1400" dirty="0">
                          <a:solidFill>
                            <a:srgbClr val="002060"/>
                          </a:solidFill>
                          <a:effectLst/>
                        </a:rPr>
                        <a:t>при большем количестве срезается до 60)</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r>
              <a:tr h="228600">
                <a:tc>
                  <a:txBody>
                    <a:bodyPr/>
                    <a:lstStyle/>
                    <a:p>
                      <a:pPr algn="just">
                        <a:lnSpc>
                          <a:spcPts val="1800"/>
                        </a:lnSpc>
                        <a:spcAft>
                          <a:spcPts val="0"/>
                        </a:spcAft>
                      </a:pPr>
                      <a:r>
                        <a:rPr lang="ru-RU" sz="1400" b="0" dirty="0">
                          <a:solidFill>
                            <a:srgbClr val="002060"/>
                          </a:solidFill>
                          <a:effectLst/>
                        </a:rPr>
                        <a:t>Промежуточная аттестация</a:t>
                      </a:r>
                      <a:endParaRPr lang="ru-RU" sz="14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lnSpc>
                          <a:spcPts val="1800"/>
                        </a:lnSpc>
                        <a:spcAft>
                          <a:spcPts val="0"/>
                        </a:spcAft>
                      </a:pPr>
                      <a:r>
                        <a:rPr lang="ru-RU" sz="1400" dirty="0">
                          <a:solidFill>
                            <a:srgbClr val="002060"/>
                          </a:solidFill>
                          <a:effectLst/>
                        </a:rPr>
                        <a:t>24</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lnSpc>
                          <a:spcPts val="1800"/>
                        </a:lnSpc>
                        <a:spcAft>
                          <a:spcPts val="0"/>
                        </a:spcAft>
                      </a:pPr>
                      <a:r>
                        <a:rPr lang="ru-RU" sz="1400" dirty="0">
                          <a:solidFill>
                            <a:srgbClr val="002060"/>
                          </a:solidFill>
                          <a:effectLst/>
                        </a:rPr>
                        <a:t>40</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r>
              <a:tr h="228600">
                <a:tc>
                  <a:txBody>
                    <a:bodyPr/>
                    <a:lstStyle/>
                    <a:p>
                      <a:pPr>
                        <a:lnSpc>
                          <a:spcPts val="1800"/>
                        </a:lnSpc>
                        <a:spcAft>
                          <a:spcPts val="0"/>
                        </a:spcAft>
                      </a:pPr>
                      <a:r>
                        <a:rPr lang="ru-RU" sz="1400">
                          <a:solidFill>
                            <a:srgbClr val="002060"/>
                          </a:solidFill>
                          <a:effectLst/>
                        </a:rPr>
                        <a:t>ИТОГО</a:t>
                      </a:r>
                      <a:endParaRPr lang="ru-RU" sz="140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lnSpc>
                          <a:spcPts val="1800"/>
                        </a:lnSpc>
                        <a:spcAft>
                          <a:spcPts val="0"/>
                        </a:spcAft>
                      </a:pPr>
                      <a:r>
                        <a:rPr lang="ru-RU" sz="1400" dirty="0">
                          <a:solidFill>
                            <a:srgbClr val="002060"/>
                          </a:solidFill>
                          <a:effectLst/>
                        </a:rPr>
                        <a:t>60</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c>
                  <a:txBody>
                    <a:bodyPr/>
                    <a:lstStyle/>
                    <a:p>
                      <a:pPr algn="ctr">
                        <a:lnSpc>
                          <a:spcPts val="1800"/>
                        </a:lnSpc>
                        <a:spcAft>
                          <a:spcPts val="0"/>
                        </a:spcAft>
                      </a:pPr>
                      <a:r>
                        <a:rPr lang="ru-RU" sz="1400" dirty="0">
                          <a:solidFill>
                            <a:srgbClr val="002060"/>
                          </a:solidFill>
                          <a:effectLst/>
                        </a:rPr>
                        <a:t>100</a:t>
                      </a:r>
                      <a:endParaRPr lang="ru-RU" sz="14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200CB4"/>
                      </a:solidFill>
                      <a:prstDash val="solid"/>
                      <a:round/>
                      <a:headEnd type="none" w="med" len="med"/>
                      <a:tailEnd type="none" w="med" len="med"/>
                    </a:lnL>
                    <a:lnR w="9525" cap="flat" cmpd="sng" algn="ctr">
                      <a:solidFill>
                        <a:srgbClr val="200CB4"/>
                      </a:solidFill>
                      <a:prstDash val="solid"/>
                      <a:round/>
                      <a:headEnd type="none" w="med" len="med"/>
                      <a:tailEnd type="none" w="med" len="med"/>
                    </a:lnR>
                    <a:lnT w="9525" cap="flat" cmpd="sng" algn="ctr">
                      <a:solidFill>
                        <a:srgbClr val="200CB4"/>
                      </a:solidFill>
                      <a:prstDash val="solid"/>
                      <a:round/>
                      <a:headEnd type="none" w="med" len="med"/>
                      <a:tailEnd type="none" w="med" len="med"/>
                    </a:lnT>
                    <a:lnB w="9525" cap="flat" cmpd="sng" algn="ctr">
                      <a:solidFill>
                        <a:srgbClr val="200CB4"/>
                      </a:solidFill>
                      <a:prstDash val="solid"/>
                      <a:round/>
                      <a:headEnd type="none" w="med" len="med"/>
                      <a:tailEnd type="none" w="med" len="med"/>
                    </a:lnB>
                    <a:solidFill>
                      <a:srgbClr val="CCECFF"/>
                    </a:solidFill>
                  </a:tcPr>
                </a:tc>
              </a:tr>
            </a:tbl>
          </a:graphicData>
        </a:graphic>
      </p:graphicFrame>
      <p:sp>
        <p:nvSpPr>
          <p:cNvPr id="5"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Выполнение курсовой работы</a:t>
            </a:r>
            <a:endParaRPr lang="ru-RU" sz="3200" dirty="0">
              <a:solidFill>
                <a:schemeClr val="tx2"/>
              </a:solidFill>
              <a:effectLst>
                <a:outerShdw blurRad="38100" dist="38100" dir="2700000" algn="tl">
                  <a:srgbClr val="000000">
                    <a:alpha val="43137"/>
                  </a:srgbClr>
                </a:outerShdw>
              </a:effectLst>
            </a:endParaRPr>
          </a:p>
          <a:p>
            <a:r>
              <a:rPr lang="ru-RU" sz="3200" b="1" dirty="0">
                <a:solidFill>
                  <a:schemeClr val="tx2"/>
                </a:solidFill>
                <a:effectLst>
                  <a:outerShdw blurRad="38100" dist="38100" dir="2700000" algn="tl">
                    <a:srgbClr val="000000">
                      <a:alpha val="43137"/>
                    </a:srgbClr>
                  </a:outerShdw>
                </a:effectLst>
              </a:rPr>
              <a:t>(рассматривается как отдельный этап)</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0340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292564" y="1772816"/>
            <a:ext cx="8534400" cy="3277820"/>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spcBef>
                <a:spcPts val="1800"/>
              </a:spcBef>
              <a:defRPr/>
            </a:pPr>
            <a:r>
              <a:rPr lang="ru-RU" altLang="ru-RU" sz="2400" kern="0" dirty="0" smtClean="0">
                <a:solidFill>
                  <a:srgbClr val="000060"/>
                </a:solidFill>
              </a:rPr>
              <a:t>Оценочное средство считается </a:t>
            </a:r>
            <a:r>
              <a:rPr lang="ru-RU" altLang="ru-RU" sz="2400" b="1" kern="0" dirty="0" smtClean="0">
                <a:solidFill>
                  <a:srgbClr val="000060"/>
                </a:solidFill>
              </a:rPr>
              <a:t>сданным</a:t>
            </a:r>
            <a:r>
              <a:rPr lang="ru-RU" altLang="ru-RU" sz="2400" kern="0" dirty="0" smtClean="0">
                <a:solidFill>
                  <a:srgbClr val="000060"/>
                </a:solidFill>
              </a:rPr>
              <a:t>, если за него набрано не менее 60% от максимального балла</a:t>
            </a:r>
          </a:p>
          <a:p>
            <a:pPr>
              <a:lnSpc>
                <a:spcPct val="150000"/>
              </a:lnSpc>
              <a:spcBef>
                <a:spcPts val="1800"/>
              </a:spcBef>
              <a:defRPr/>
            </a:pPr>
            <a:r>
              <a:rPr lang="ru-RU" altLang="ru-RU" sz="2400" b="1" kern="0" dirty="0" smtClean="0">
                <a:solidFill>
                  <a:srgbClr val="000060"/>
                </a:solidFill>
              </a:rPr>
              <a:t>Без сдачи </a:t>
            </a:r>
            <a:r>
              <a:rPr lang="ru-RU" altLang="ru-RU" sz="2400" b="1" u="sng" kern="0" dirty="0" smtClean="0">
                <a:solidFill>
                  <a:srgbClr val="000060"/>
                </a:solidFill>
              </a:rPr>
              <a:t>всех ОС</a:t>
            </a:r>
            <a:br>
              <a:rPr lang="ru-RU" altLang="ru-RU" sz="2400" b="1" u="sng" kern="0" dirty="0" smtClean="0">
                <a:solidFill>
                  <a:srgbClr val="000060"/>
                </a:solidFill>
              </a:rPr>
            </a:br>
            <a:r>
              <a:rPr lang="ru-RU" altLang="ru-RU" sz="2400" b="1" u="sng" kern="0" dirty="0" smtClean="0">
                <a:solidFill>
                  <a:srgbClr val="000060"/>
                </a:solidFill>
              </a:rPr>
              <a:t>(текущего контроля </a:t>
            </a:r>
            <a:r>
              <a:rPr lang="ru-RU" altLang="ru-RU" sz="2400" b="1" kern="0" dirty="0" smtClean="0">
                <a:solidFill>
                  <a:srgbClr val="000060"/>
                </a:solidFill>
              </a:rPr>
              <a:t>и </a:t>
            </a:r>
            <a:r>
              <a:rPr lang="ru-RU" altLang="ru-RU" sz="2400" b="1" u="sng" kern="0" dirty="0" smtClean="0">
                <a:solidFill>
                  <a:srgbClr val="000060"/>
                </a:solidFill>
              </a:rPr>
              <a:t>промежуточной аттестации) </a:t>
            </a:r>
            <a:r>
              <a:rPr lang="ru-RU" altLang="ru-RU" sz="2400" b="1" kern="0" dirty="0" smtClean="0">
                <a:solidFill>
                  <a:srgbClr val="000060"/>
                </a:solidFill>
              </a:rPr>
              <a:t/>
            </a:r>
            <a:br>
              <a:rPr lang="ru-RU" altLang="ru-RU" sz="2400" b="1" kern="0" dirty="0" smtClean="0">
                <a:solidFill>
                  <a:srgbClr val="000060"/>
                </a:solidFill>
              </a:rPr>
            </a:br>
            <a:r>
              <a:rPr lang="ru-RU" altLang="ru-RU" sz="2400" b="1" kern="0" dirty="0" smtClean="0">
                <a:solidFill>
                  <a:srgbClr val="000060"/>
                </a:solidFill>
              </a:rPr>
              <a:t>за дисциплину выставляется </a:t>
            </a:r>
            <a:br>
              <a:rPr lang="ru-RU" altLang="ru-RU" sz="2400" b="1" kern="0" dirty="0" smtClean="0">
                <a:solidFill>
                  <a:srgbClr val="000060"/>
                </a:solidFill>
              </a:rPr>
            </a:br>
            <a:r>
              <a:rPr lang="ru-RU" altLang="ru-RU" sz="2400" b="1" kern="0" dirty="0" smtClean="0">
                <a:solidFill>
                  <a:srgbClr val="000060"/>
                </a:solidFill>
              </a:rPr>
              <a:t>неудовлетворительная оценка</a:t>
            </a:r>
          </a:p>
        </p:txBody>
      </p:sp>
      <p:sp>
        <p:nvSpPr>
          <p:cNvPr id="4"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Система оценивания</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53638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03973" y="1772816"/>
            <a:ext cx="8534400" cy="4416594"/>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spcBef>
                <a:spcPts val="1800"/>
              </a:spcBef>
              <a:defRPr/>
            </a:pPr>
            <a:r>
              <a:rPr lang="ru-RU" altLang="ru-RU" sz="2400" kern="0" dirty="0" err="1" smtClean="0">
                <a:solidFill>
                  <a:srgbClr val="000060"/>
                </a:solidFill>
              </a:rPr>
              <a:t>Балльно</a:t>
            </a:r>
            <a:r>
              <a:rPr lang="ru-RU" altLang="ru-RU" sz="2400" kern="0" dirty="0" smtClean="0">
                <a:solidFill>
                  <a:srgbClr val="000060"/>
                </a:solidFill>
              </a:rPr>
              <a:t>-рейтинговая оценка за семестр складывается из баллов за:</a:t>
            </a:r>
          </a:p>
          <a:p>
            <a:pPr marL="342900" indent="-342900" algn="l">
              <a:spcBef>
                <a:spcPts val="1800"/>
              </a:spcBef>
              <a:buFont typeface="Arial" panose="020B0604020202020204" pitchFamily="34" charset="0"/>
              <a:buChar char="•"/>
              <a:defRPr/>
            </a:pPr>
            <a:r>
              <a:rPr lang="ru-RU" altLang="ru-RU" sz="2400" b="1" kern="0" dirty="0" smtClean="0">
                <a:solidFill>
                  <a:srgbClr val="000060"/>
                </a:solidFill>
              </a:rPr>
              <a:t>текущую работу</a:t>
            </a:r>
          </a:p>
          <a:p>
            <a:pPr marL="342900" indent="-342900" algn="l">
              <a:spcBef>
                <a:spcPts val="1800"/>
              </a:spcBef>
              <a:buFont typeface="Arial" panose="020B0604020202020204" pitchFamily="34" charset="0"/>
              <a:buChar char="•"/>
              <a:defRPr/>
            </a:pPr>
            <a:r>
              <a:rPr lang="ru-RU" altLang="ru-RU" sz="2400" b="1" kern="0" dirty="0" smtClean="0">
                <a:solidFill>
                  <a:srgbClr val="000060"/>
                </a:solidFill>
              </a:rPr>
              <a:t>оценочные средства (от 36 до 60)</a:t>
            </a:r>
            <a:endParaRPr lang="ru-RU" altLang="ru-RU" sz="2400" kern="0" dirty="0" smtClean="0">
              <a:solidFill>
                <a:srgbClr val="000060"/>
              </a:solidFill>
            </a:endParaRPr>
          </a:p>
          <a:p>
            <a:pPr algn="l">
              <a:spcBef>
                <a:spcPts val="2400"/>
              </a:spcBef>
              <a:defRPr/>
            </a:pPr>
            <a:r>
              <a:rPr lang="ru-RU" altLang="ru-RU" sz="2400" kern="0" dirty="0" smtClean="0">
                <a:solidFill>
                  <a:srgbClr val="000060"/>
                </a:solidFill>
              </a:rPr>
              <a:t>Баллы за ОС выставляются преподавателем</a:t>
            </a:r>
          </a:p>
          <a:p>
            <a:pPr algn="l">
              <a:spcBef>
                <a:spcPts val="600"/>
              </a:spcBef>
              <a:defRPr/>
            </a:pPr>
            <a:r>
              <a:rPr lang="ru-RU" altLang="ru-RU" sz="2400" kern="0" dirty="0" smtClean="0">
                <a:solidFill>
                  <a:srgbClr val="000060"/>
                </a:solidFill>
              </a:rPr>
              <a:t>Система </a:t>
            </a:r>
            <a:r>
              <a:rPr lang="ru-RU" altLang="ru-RU" sz="2400" b="1" kern="0" dirty="0" smtClean="0">
                <a:solidFill>
                  <a:srgbClr val="000060"/>
                </a:solidFill>
              </a:rPr>
              <a:t>«не зачитывает» ОС при </a:t>
            </a:r>
            <a:r>
              <a:rPr lang="en-US" altLang="ru-RU" sz="2400" b="1" kern="0" dirty="0" smtClean="0">
                <a:solidFill>
                  <a:srgbClr val="000060"/>
                </a:solidFill>
              </a:rPr>
              <a:t>&lt;60% </a:t>
            </a:r>
            <a:r>
              <a:rPr lang="ru-RU" altLang="ru-RU" sz="2400" b="1" kern="0" dirty="0" smtClean="0">
                <a:solidFill>
                  <a:srgbClr val="000060"/>
                </a:solidFill>
              </a:rPr>
              <a:t>от МАХ</a:t>
            </a:r>
            <a:endParaRPr lang="ru-RU" altLang="ru-RU" sz="2400" kern="0" dirty="0" smtClean="0">
              <a:solidFill>
                <a:srgbClr val="000060"/>
              </a:solidFill>
            </a:endParaRPr>
          </a:p>
          <a:p>
            <a:pPr algn="l">
              <a:spcBef>
                <a:spcPts val="600"/>
              </a:spcBef>
              <a:defRPr/>
            </a:pPr>
            <a:r>
              <a:rPr lang="ru-RU" altLang="ru-RU" sz="2400" kern="0" dirty="0" smtClean="0">
                <a:solidFill>
                  <a:srgbClr val="000060"/>
                </a:solidFill>
              </a:rPr>
              <a:t>При вводе </a:t>
            </a:r>
            <a:r>
              <a:rPr lang="en-US" altLang="ru-RU" sz="2400" kern="0" dirty="0" smtClean="0">
                <a:solidFill>
                  <a:srgbClr val="000060"/>
                </a:solidFill>
              </a:rPr>
              <a:t>&gt;MAX </a:t>
            </a:r>
            <a:r>
              <a:rPr lang="ru-RU" altLang="ru-RU" sz="2400" kern="0" dirty="0" smtClean="0">
                <a:solidFill>
                  <a:srgbClr val="000060"/>
                </a:solidFill>
              </a:rPr>
              <a:t>система учитывает ровно МАХ</a:t>
            </a:r>
          </a:p>
          <a:p>
            <a:pPr algn="l">
              <a:spcBef>
                <a:spcPts val="600"/>
              </a:spcBef>
              <a:defRPr/>
            </a:pPr>
            <a:r>
              <a:rPr lang="ru-RU" altLang="ru-RU" sz="2400" b="1" kern="0" dirty="0" smtClean="0">
                <a:solidFill>
                  <a:srgbClr val="000060"/>
                </a:solidFill>
              </a:rPr>
              <a:t>Если хотя бы одно ОС не сдано</a:t>
            </a:r>
            <a:r>
              <a:rPr lang="ru-RU" altLang="ru-RU" sz="2400" kern="0" dirty="0" smtClean="0">
                <a:solidFill>
                  <a:srgbClr val="000060"/>
                </a:solidFill>
              </a:rPr>
              <a:t>, то результат семестра </a:t>
            </a:r>
            <a:r>
              <a:rPr lang="ru-RU" altLang="ru-RU" sz="2400" b="1" kern="0" dirty="0" smtClean="0">
                <a:solidFill>
                  <a:srgbClr val="000060"/>
                </a:solidFill>
              </a:rPr>
              <a:t>Не сдано</a:t>
            </a:r>
            <a:endParaRPr lang="ru-RU" altLang="ru-RU" sz="2400" kern="0" dirty="0" smtClean="0">
              <a:solidFill>
                <a:srgbClr val="000060"/>
              </a:solidFill>
            </a:endParaRPr>
          </a:p>
        </p:txBody>
      </p:sp>
      <p:grpSp>
        <p:nvGrpSpPr>
          <p:cNvPr id="3" name="Группа 2"/>
          <p:cNvGrpSpPr/>
          <p:nvPr/>
        </p:nvGrpSpPr>
        <p:grpSpPr>
          <a:xfrm>
            <a:off x="5839542" y="2636912"/>
            <a:ext cx="3029332" cy="1200329"/>
            <a:chOff x="5796136" y="2436813"/>
            <a:chExt cx="3029332" cy="1200329"/>
          </a:xfrm>
        </p:grpSpPr>
        <p:sp>
          <p:nvSpPr>
            <p:cNvPr id="2" name="Правая фигурная скобка 1"/>
            <p:cNvSpPr/>
            <p:nvPr/>
          </p:nvSpPr>
          <p:spPr>
            <a:xfrm>
              <a:off x="5796136" y="2564905"/>
              <a:ext cx="504056" cy="944147"/>
            </a:xfrm>
            <a:prstGeom prst="rightBrace">
              <a:avLst>
                <a:gd name="adj1" fmla="val 28773"/>
                <a:gd name="adj2" fmla="val 50000"/>
              </a:avLst>
            </a:prstGeom>
            <a:ln w="57150">
              <a:solidFill>
                <a:srgbClr val="00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ямоугольник 7"/>
            <p:cNvSpPr/>
            <p:nvPr/>
          </p:nvSpPr>
          <p:spPr>
            <a:xfrm>
              <a:off x="6394278" y="2436813"/>
              <a:ext cx="2431190" cy="1200329"/>
            </a:xfrm>
            <a:prstGeom prst="rect">
              <a:avLst/>
            </a:prstGeom>
          </p:spPr>
          <p:txBody>
            <a:bodyPr wrap="square">
              <a:spAutoFit/>
            </a:bodyPr>
            <a:lstStyle/>
            <a:p>
              <a:r>
                <a:rPr lang="ru-RU" sz="2400" b="1" kern="0" dirty="0" smtClean="0">
                  <a:solidFill>
                    <a:srgbClr val="000060"/>
                  </a:solidFill>
                </a:rPr>
                <a:t>но не более </a:t>
              </a:r>
              <a:br>
                <a:rPr lang="ru-RU" sz="2400" b="1" kern="0" dirty="0" smtClean="0">
                  <a:solidFill>
                    <a:srgbClr val="000060"/>
                  </a:solidFill>
                </a:rPr>
              </a:br>
              <a:r>
                <a:rPr lang="ru-RU" sz="2400" b="1" kern="0" dirty="0" smtClean="0">
                  <a:solidFill>
                    <a:srgbClr val="000060"/>
                  </a:solidFill>
                </a:rPr>
                <a:t>60 баллов за семестр</a:t>
              </a:r>
              <a:endParaRPr lang="ru-RU" dirty="0"/>
            </a:p>
          </p:txBody>
        </p:sp>
      </p:grpSp>
      <p:sp>
        <p:nvSpPr>
          <p:cNvPr id="7"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Оценивание общей работы </a:t>
            </a:r>
            <a:r>
              <a:rPr lang="ru-RU" sz="3200" b="1" dirty="0" smtClean="0">
                <a:solidFill>
                  <a:schemeClr val="tx2"/>
                </a:solidFill>
                <a:effectLst>
                  <a:outerShdw blurRad="38100" dist="38100" dir="2700000" algn="tl">
                    <a:srgbClr val="000000">
                      <a:alpha val="43137"/>
                    </a:srgbClr>
                  </a:outerShdw>
                </a:effectLst>
              </a:rPr>
              <a:t>студента в </a:t>
            </a:r>
            <a:r>
              <a:rPr lang="ru-RU" sz="3200" b="1" dirty="0">
                <a:solidFill>
                  <a:schemeClr val="tx2"/>
                </a:solidFill>
                <a:effectLst>
                  <a:outerShdw blurRad="38100" dist="38100" dir="2700000" algn="tl">
                    <a:srgbClr val="000000">
                      <a:alpha val="43137"/>
                    </a:srgbClr>
                  </a:outerShdw>
                </a:effectLst>
              </a:rPr>
              <a:t>течение семестра</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57351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23528" y="1412776"/>
            <a:ext cx="8534400" cy="4621778"/>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just">
              <a:spcBef>
                <a:spcPts val="1800"/>
              </a:spcBef>
              <a:defRPr/>
            </a:pPr>
            <a:r>
              <a:rPr lang="ru-RU" altLang="ru-RU" sz="2400" kern="0" dirty="0" smtClean="0">
                <a:solidFill>
                  <a:srgbClr val="000060"/>
                </a:solidFill>
              </a:rPr>
              <a:t>Текущая работа студента в течение семестра </a:t>
            </a:r>
            <a:r>
              <a:rPr lang="en-US" altLang="ru-RU" sz="2400" kern="0" dirty="0" smtClean="0">
                <a:solidFill>
                  <a:srgbClr val="000060"/>
                </a:solidFill>
              </a:rPr>
              <a:t>(</a:t>
            </a:r>
            <a:r>
              <a:rPr lang="ru-RU" altLang="ru-RU" sz="2400" b="1" u="sng" kern="0" dirty="0" smtClean="0">
                <a:solidFill>
                  <a:srgbClr val="000060"/>
                </a:solidFill>
              </a:rPr>
              <a:t>вне ОС</a:t>
            </a:r>
            <a:r>
              <a:rPr lang="en-US" altLang="ru-RU" sz="2400" kern="0" dirty="0" smtClean="0">
                <a:solidFill>
                  <a:srgbClr val="000060"/>
                </a:solidFill>
              </a:rPr>
              <a:t>) </a:t>
            </a:r>
            <a:endParaRPr lang="ru-RU" altLang="ru-RU" sz="2400" kern="0" dirty="0" smtClean="0">
              <a:solidFill>
                <a:srgbClr val="000060"/>
              </a:solidFill>
            </a:endParaRPr>
          </a:p>
          <a:p>
            <a:pPr algn="just">
              <a:spcBef>
                <a:spcPts val="1800"/>
              </a:spcBef>
              <a:defRPr/>
            </a:pPr>
            <a:r>
              <a:rPr lang="ru-RU" altLang="ru-RU" sz="2400" b="1" kern="0" dirty="0" smtClean="0">
                <a:solidFill>
                  <a:srgbClr val="000060"/>
                </a:solidFill>
              </a:rPr>
              <a:t>Посещаемость </a:t>
            </a:r>
            <a:r>
              <a:rPr lang="en-US" altLang="ru-RU" sz="2400" b="1" kern="0" dirty="0" smtClean="0">
                <a:solidFill>
                  <a:srgbClr val="000060"/>
                </a:solidFill>
              </a:rPr>
              <a:t>MAX = 10 </a:t>
            </a:r>
            <a:r>
              <a:rPr lang="ru-RU" altLang="ru-RU" sz="2400" b="1" kern="0" dirty="0" smtClean="0">
                <a:solidFill>
                  <a:srgbClr val="000060"/>
                </a:solidFill>
              </a:rPr>
              <a:t>баллов</a:t>
            </a:r>
          </a:p>
          <a:p>
            <a:pPr algn="just">
              <a:spcBef>
                <a:spcPts val="1400"/>
              </a:spcBef>
              <a:defRPr/>
            </a:pPr>
            <a:r>
              <a:rPr lang="ru-RU" altLang="ru-RU" sz="2400" b="1" kern="0" dirty="0" smtClean="0">
                <a:solidFill>
                  <a:srgbClr val="000060"/>
                </a:solidFill>
              </a:rPr>
              <a:t>Работа на занятиях – не ограничено</a:t>
            </a:r>
          </a:p>
          <a:p>
            <a:pPr algn="just">
              <a:spcBef>
                <a:spcPts val="1400"/>
              </a:spcBef>
              <a:defRPr/>
            </a:pPr>
            <a:r>
              <a:rPr lang="ru-RU" altLang="ru-RU" sz="2400" b="1" kern="0" dirty="0" smtClean="0">
                <a:solidFill>
                  <a:srgbClr val="000060"/>
                </a:solidFill>
              </a:rPr>
              <a:t>Творческая работа </a:t>
            </a:r>
            <a:r>
              <a:rPr lang="en-US" altLang="ru-RU" sz="2400" b="1" kern="0" dirty="0" smtClean="0">
                <a:solidFill>
                  <a:srgbClr val="000060"/>
                </a:solidFill>
              </a:rPr>
              <a:t>MAX =</a:t>
            </a:r>
            <a:r>
              <a:rPr lang="ru-RU" altLang="ru-RU" sz="2400" b="1" kern="0" dirty="0" smtClean="0">
                <a:solidFill>
                  <a:srgbClr val="000060"/>
                </a:solidFill>
              </a:rPr>
              <a:t> </a:t>
            </a:r>
            <a:r>
              <a:rPr lang="en-US" altLang="ru-RU" sz="2400" b="1" kern="0" dirty="0" smtClean="0">
                <a:solidFill>
                  <a:srgbClr val="000060"/>
                </a:solidFill>
              </a:rPr>
              <a:t>20 </a:t>
            </a:r>
            <a:r>
              <a:rPr lang="ru-RU" altLang="ru-RU" sz="2400" b="1" kern="0" dirty="0" smtClean="0">
                <a:solidFill>
                  <a:srgbClr val="000060"/>
                </a:solidFill>
              </a:rPr>
              <a:t>баллов</a:t>
            </a:r>
          </a:p>
          <a:p>
            <a:pPr algn="just">
              <a:spcBef>
                <a:spcPts val="2400"/>
              </a:spcBef>
              <a:defRPr/>
            </a:pPr>
            <a:r>
              <a:rPr lang="ru-RU" altLang="ru-RU" sz="2400" kern="0" dirty="0">
                <a:solidFill>
                  <a:srgbClr val="000060"/>
                </a:solidFill>
              </a:rPr>
              <a:t>Баллы за посещаемость </a:t>
            </a:r>
            <a:r>
              <a:rPr lang="ru-RU" altLang="ru-RU" sz="2400" kern="0" dirty="0" smtClean="0">
                <a:solidFill>
                  <a:srgbClr val="000060"/>
                </a:solidFill>
              </a:rPr>
              <a:t>определяются автоматически</a:t>
            </a:r>
          </a:p>
          <a:p>
            <a:pPr algn="just">
              <a:spcBef>
                <a:spcPts val="1200"/>
              </a:spcBef>
              <a:defRPr/>
            </a:pPr>
            <a:r>
              <a:rPr lang="ru-RU" altLang="ru-RU" sz="2400" kern="0" dirty="0" smtClean="0">
                <a:solidFill>
                  <a:srgbClr val="000060"/>
                </a:solidFill>
              </a:rPr>
              <a:t>Баллы за работу ставит преподаватель без ограничений (в рамках разумного)</a:t>
            </a:r>
          </a:p>
          <a:p>
            <a:pPr algn="just">
              <a:spcBef>
                <a:spcPts val="1200"/>
              </a:spcBef>
              <a:defRPr/>
            </a:pPr>
            <a:r>
              <a:rPr lang="ru-RU" altLang="ru-RU" sz="2400" kern="0" dirty="0" smtClean="0">
                <a:solidFill>
                  <a:srgbClr val="000060"/>
                </a:solidFill>
              </a:rPr>
              <a:t>Баллы за творческую работу идут из рейтинга студента</a:t>
            </a:r>
            <a:endParaRPr lang="ru-RU" altLang="ru-RU" sz="2400" kern="0" dirty="0">
              <a:solidFill>
                <a:srgbClr val="000060"/>
              </a:solidFill>
            </a:endParaRPr>
          </a:p>
        </p:txBody>
      </p:sp>
      <p:sp>
        <p:nvSpPr>
          <p:cNvPr id="4"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Оценивание текущей </a:t>
            </a:r>
            <a:r>
              <a:rPr lang="ru-RU" sz="3200" b="1" dirty="0" smtClean="0">
                <a:solidFill>
                  <a:schemeClr val="tx2"/>
                </a:solidFill>
                <a:effectLst>
                  <a:outerShdw blurRad="38100" dist="38100" dir="2700000" algn="tl">
                    <a:srgbClr val="000000">
                      <a:alpha val="43137"/>
                    </a:srgbClr>
                  </a:outerShdw>
                </a:effectLst>
              </a:rPr>
              <a:t>работы в </a:t>
            </a:r>
            <a:r>
              <a:rPr lang="ru-RU" sz="3200" b="1" dirty="0">
                <a:solidFill>
                  <a:schemeClr val="tx2"/>
                </a:solidFill>
                <a:effectLst>
                  <a:outerShdw blurRad="38100" dist="38100" dir="2700000" algn="tl">
                    <a:srgbClr val="000000">
                      <a:alpha val="43137"/>
                    </a:srgbClr>
                  </a:outerShdw>
                </a:effectLst>
              </a:rPr>
              <a:t>течение семестра</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53638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323528" y="1844824"/>
            <a:ext cx="8534400" cy="3385542"/>
          </a:xfrm>
          <a:prstGeom prst="rect">
            <a:avLst/>
          </a:prstGeom>
          <a:solidFill>
            <a:srgbClr val="CCECFF"/>
          </a:solidFill>
          <a:ln>
            <a:solidFill>
              <a:srgbClr val="0033CC"/>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spcBef>
                <a:spcPts val="1800"/>
              </a:spcBef>
              <a:defRPr/>
            </a:pPr>
            <a:r>
              <a:rPr lang="ru-RU" altLang="ru-RU" sz="2400" kern="0" dirty="0" smtClean="0">
                <a:solidFill>
                  <a:srgbClr val="000060"/>
                </a:solidFill>
              </a:rPr>
              <a:t>Промежуточная аттестация:</a:t>
            </a:r>
          </a:p>
          <a:p>
            <a:pPr algn="l">
              <a:spcBef>
                <a:spcPts val="3000"/>
              </a:spcBef>
              <a:defRPr/>
            </a:pPr>
            <a:r>
              <a:rPr lang="en-US" altLang="ru-RU" sz="2400" b="1" kern="0" dirty="0" smtClean="0">
                <a:solidFill>
                  <a:srgbClr val="000060"/>
                </a:solidFill>
              </a:rPr>
              <a:t>MAX</a:t>
            </a:r>
            <a:r>
              <a:rPr lang="ru-RU" altLang="ru-RU" sz="2400" b="1" kern="0" dirty="0" smtClean="0">
                <a:solidFill>
                  <a:srgbClr val="000060"/>
                </a:solidFill>
              </a:rPr>
              <a:t> результат</a:t>
            </a:r>
            <a:r>
              <a:rPr lang="en-US" altLang="ru-RU" sz="2400" b="1" kern="0" dirty="0" smtClean="0">
                <a:solidFill>
                  <a:srgbClr val="000060"/>
                </a:solidFill>
              </a:rPr>
              <a:t> = </a:t>
            </a:r>
            <a:r>
              <a:rPr lang="ru-RU" altLang="ru-RU" sz="2400" b="1" kern="0" dirty="0" smtClean="0">
                <a:solidFill>
                  <a:srgbClr val="000060"/>
                </a:solidFill>
              </a:rPr>
              <a:t>4</a:t>
            </a:r>
            <a:r>
              <a:rPr lang="en-US" altLang="ru-RU" sz="2400" b="1" kern="0" dirty="0" smtClean="0">
                <a:solidFill>
                  <a:srgbClr val="000060"/>
                </a:solidFill>
              </a:rPr>
              <a:t>0 </a:t>
            </a:r>
            <a:r>
              <a:rPr lang="ru-RU" altLang="ru-RU" sz="2400" b="1" kern="0" dirty="0" smtClean="0">
                <a:solidFill>
                  <a:srgbClr val="000060"/>
                </a:solidFill>
              </a:rPr>
              <a:t>баллов</a:t>
            </a:r>
          </a:p>
          <a:p>
            <a:pPr algn="l">
              <a:spcBef>
                <a:spcPts val="2400"/>
              </a:spcBef>
              <a:defRPr/>
            </a:pPr>
            <a:r>
              <a:rPr lang="en-US" altLang="ru-RU" sz="2400" b="1" kern="0" spc="300" dirty="0" smtClean="0">
                <a:solidFill>
                  <a:srgbClr val="000060"/>
                </a:solidFill>
              </a:rPr>
              <a:t>MIN</a:t>
            </a:r>
            <a:r>
              <a:rPr lang="en-US" altLang="ru-RU" sz="2400" b="1" kern="0" dirty="0" smtClean="0">
                <a:solidFill>
                  <a:srgbClr val="000060"/>
                </a:solidFill>
              </a:rPr>
              <a:t> </a:t>
            </a:r>
            <a:r>
              <a:rPr lang="ru-RU" altLang="ru-RU" sz="2400" b="1" kern="0" dirty="0" smtClean="0">
                <a:solidFill>
                  <a:srgbClr val="000060"/>
                </a:solidFill>
              </a:rPr>
              <a:t>результат</a:t>
            </a:r>
            <a:r>
              <a:rPr lang="en-US" altLang="ru-RU" sz="2400" b="1" kern="0" dirty="0" smtClean="0">
                <a:solidFill>
                  <a:srgbClr val="000060"/>
                </a:solidFill>
              </a:rPr>
              <a:t> </a:t>
            </a:r>
            <a:r>
              <a:rPr lang="en-US" altLang="ru-RU" sz="2400" b="1" kern="0" dirty="0">
                <a:solidFill>
                  <a:srgbClr val="000060"/>
                </a:solidFill>
              </a:rPr>
              <a:t>= </a:t>
            </a:r>
            <a:r>
              <a:rPr lang="en-US" altLang="ru-RU" sz="2400" b="1" kern="0" dirty="0" smtClean="0">
                <a:solidFill>
                  <a:srgbClr val="000060"/>
                </a:solidFill>
              </a:rPr>
              <a:t>24 </a:t>
            </a:r>
            <a:r>
              <a:rPr lang="ru-RU" altLang="ru-RU" sz="2400" b="1" kern="0" dirty="0" smtClean="0">
                <a:solidFill>
                  <a:srgbClr val="000060"/>
                </a:solidFill>
              </a:rPr>
              <a:t>балл</a:t>
            </a:r>
            <a:r>
              <a:rPr lang="ru-RU" altLang="ru-RU" sz="2400" b="1" kern="0" dirty="0">
                <a:solidFill>
                  <a:srgbClr val="000060"/>
                </a:solidFill>
              </a:rPr>
              <a:t>а</a:t>
            </a:r>
          </a:p>
          <a:p>
            <a:pPr algn="l">
              <a:spcBef>
                <a:spcPts val="3000"/>
              </a:spcBef>
              <a:defRPr/>
            </a:pPr>
            <a:r>
              <a:rPr lang="ru-RU" altLang="ru-RU" sz="2400" kern="0" dirty="0" smtClean="0">
                <a:solidFill>
                  <a:srgbClr val="000060"/>
                </a:solidFill>
              </a:rPr>
              <a:t>Если не сдано какое-либо Оценочное Средство, то результат промежуточной аттестации тоже </a:t>
            </a:r>
            <a:r>
              <a:rPr lang="ru-RU" altLang="ru-RU" sz="2400" b="1" kern="0" dirty="0" smtClean="0">
                <a:solidFill>
                  <a:srgbClr val="000060"/>
                </a:solidFill>
              </a:rPr>
              <a:t>Неудовлетворительный</a:t>
            </a:r>
          </a:p>
        </p:txBody>
      </p:sp>
      <p:grpSp>
        <p:nvGrpSpPr>
          <p:cNvPr id="3" name="Группа 2"/>
          <p:cNvGrpSpPr/>
          <p:nvPr/>
        </p:nvGrpSpPr>
        <p:grpSpPr>
          <a:xfrm>
            <a:off x="4632369" y="2444345"/>
            <a:ext cx="4157736" cy="1569660"/>
            <a:chOff x="5796136" y="2428932"/>
            <a:chExt cx="3868888" cy="1569660"/>
          </a:xfrm>
        </p:grpSpPr>
        <p:sp>
          <p:nvSpPr>
            <p:cNvPr id="2" name="Правая фигурная скобка 1"/>
            <p:cNvSpPr/>
            <p:nvPr/>
          </p:nvSpPr>
          <p:spPr>
            <a:xfrm>
              <a:off x="5796136" y="2564904"/>
              <a:ext cx="504056" cy="1297717"/>
            </a:xfrm>
            <a:prstGeom prst="rightBrace">
              <a:avLst>
                <a:gd name="adj1" fmla="val 29731"/>
                <a:gd name="adj2" fmla="val 50000"/>
              </a:avLst>
            </a:prstGeom>
            <a:ln w="57150">
              <a:solidFill>
                <a:srgbClr val="00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ямоугольник 7"/>
            <p:cNvSpPr/>
            <p:nvPr/>
          </p:nvSpPr>
          <p:spPr>
            <a:xfrm>
              <a:off x="6300194" y="2428932"/>
              <a:ext cx="3364830" cy="1569660"/>
            </a:xfrm>
            <a:prstGeom prst="rect">
              <a:avLst/>
            </a:prstGeom>
          </p:spPr>
          <p:txBody>
            <a:bodyPr wrap="square">
              <a:spAutoFit/>
            </a:bodyPr>
            <a:lstStyle/>
            <a:p>
              <a:r>
                <a:rPr lang="ru-RU" sz="2400" b="1" kern="0" dirty="0" smtClean="0">
                  <a:solidFill>
                    <a:srgbClr val="000060"/>
                  </a:solidFill>
                </a:rPr>
                <a:t>при сдаче менее </a:t>
              </a:r>
            </a:p>
            <a:p>
              <a:r>
                <a:rPr lang="ru-RU" sz="2400" b="1" kern="0" dirty="0" smtClean="0">
                  <a:solidFill>
                    <a:srgbClr val="000060"/>
                  </a:solidFill>
                </a:rPr>
                <a:t>чем на 24 балла результат = </a:t>
              </a:r>
              <a:br>
                <a:rPr lang="ru-RU" sz="2400" b="1" kern="0" dirty="0" smtClean="0">
                  <a:solidFill>
                    <a:srgbClr val="000060"/>
                  </a:solidFill>
                </a:rPr>
              </a:br>
              <a:r>
                <a:rPr lang="ru-RU" sz="2400" b="1" kern="0" dirty="0" smtClean="0">
                  <a:solidFill>
                    <a:srgbClr val="000060"/>
                  </a:solidFill>
                </a:rPr>
                <a:t>неуд. или не зачтено</a:t>
              </a:r>
              <a:endParaRPr lang="ru-RU" dirty="0"/>
            </a:p>
          </p:txBody>
        </p:sp>
      </p:grpSp>
      <p:sp>
        <p:nvSpPr>
          <p:cNvPr id="7"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tx2"/>
                </a:solidFill>
                <a:effectLst>
                  <a:outerShdw blurRad="38100" dist="38100" dir="2700000" algn="tl">
                    <a:srgbClr val="000000">
                      <a:alpha val="43137"/>
                    </a:srgbClr>
                  </a:outerShdw>
                </a:effectLst>
              </a:rPr>
              <a:t>Оценивание на </a:t>
            </a:r>
            <a:r>
              <a:rPr lang="ru-RU" sz="3200" b="1" dirty="0" smtClean="0">
                <a:solidFill>
                  <a:schemeClr val="tx2"/>
                </a:solidFill>
                <a:effectLst>
                  <a:outerShdw blurRad="38100" dist="38100" dir="2700000" algn="tl">
                    <a:srgbClr val="000000">
                      <a:alpha val="43137"/>
                    </a:srgbClr>
                  </a:outerShdw>
                </a:effectLst>
              </a:rPr>
              <a:t>этапе промежуточной </a:t>
            </a:r>
            <a:r>
              <a:rPr lang="ru-RU" sz="3200" b="1" dirty="0">
                <a:solidFill>
                  <a:schemeClr val="tx2"/>
                </a:solidFill>
                <a:effectLst>
                  <a:outerShdw blurRad="38100" dist="38100" dir="2700000" algn="tl">
                    <a:srgbClr val="000000">
                      <a:alpha val="43137"/>
                    </a:srgbClr>
                  </a:outerShdw>
                </a:effectLst>
              </a:rPr>
              <a:t>аттестации</a:t>
            </a:r>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69962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2432316999"/>
              </p:ext>
            </p:extLst>
          </p:nvPr>
        </p:nvGraphicFramePr>
        <p:xfrm>
          <a:off x="107504" y="1628802"/>
          <a:ext cx="4320480" cy="2275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137827699"/>
                    </a:ext>
                  </a:extLst>
                </a:gridCol>
                <a:gridCol w="1872208">
                  <a:extLst>
                    <a:ext uri="{9D8B030D-6E8A-4147-A177-3AD203B41FA5}">
                      <a16:colId xmlns="" xmlns:a16="http://schemas.microsoft.com/office/drawing/2014/main" val="3826541792"/>
                    </a:ext>
                  </a:extLst>
                </a:gridCol>
                <a:gridCol w="100811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sz="1800" dirty="0" smtClean="0">
                          <a:solidFill>
                            <a:srgbClr val="002060"/>
                          </a:solidFill>
                        </a:rPr>
                        <a:t>Посещение</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smtClean="0">
                          <a:solidFill>
                            <a:srgbClr val="002060"/>
                          </a:solidFill>
                        </a:rPr>
                        <a:t>Работа на занят.</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err="1" smtClean="0">
                          <a:solidFill>
                            <a:srgbClr val="002060"/>
                          </a:solidFill>
                        </a:rPr>
                        <a:t>Творч</a:t>
                      </a:r>
                      <a:r>
                        <a:rPr lang="ru-RU" sz="1800" dirty="0" smtClean="0">
                          <a:solidFill>
                            <a:srgbClr val="002060"/>
                          </a:solidFill>
                        </a:rPr>
                        <a:t>.</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10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00B050"/>
                          </a:solidFill>
                        </a:rPr>
                        <a:t>20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 </a:t>
                      </a:r>
                      <a:r>
                        <a:rPr lang="ru-RU" dirty="0" smtClean="0">
                          <a:solidFill>
                            <a:srgbClr val="002060"/>
                          </a:solidFill>
                        </a:rPr>
                        <a:t>–</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9,5</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0000"/>
                          </a:solidFill>
                        </a:rPr>
                        <a:t>18</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C000"/>
                          </a:solidFill>
                        </a:rPr>
                        <a:t>8</a:t>
                      </a:r>
                      <a:endParaRPr lang="ru-RU" b="1" dirty="0">
                        <a:solidFill>
                          <a:srgbClr val="FFC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9,5</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18</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8</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994926523"/>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xmlns="" val="1250147962"/>
              </p:ext>
            </p:extLst>
          </p:nvPr>
        </p:nvGraphicFramePr>
        <p:xfrm>
          <a:off x="4535996" y="1628800"/>
          <a:ext cx="3024336" cy="2029104"/>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137827699"/>
                    </a:ext>
                  </a:extLst>
                </a:gridCol>
                <a:gridCol w="1052940">
                  <a:extLst>
                    <a:ext uri="{9D8B030D-6E8A-4147-A177-3AD203B41FA5}">
                      <a16:colId xmlns="" xmlns:a16="http://schemas.microsoft.com/office/drawing/2014/main" val="3826541792"/>
                    </a:ext>
                  </a:extLst>
                </a:gridCol>
                <a:gridCol w="103529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Оценивание в семестре</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b="1" dirty="0" smtClean="0">
                          <a:solidFill>
                            <a:srgbClr val="FF0000"/>
                          </a:solidFill>
                        </a:rPr>
                        <a:t>ОС1</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ОС3</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FF0000"/>
                          </a:solidFill>
                        </a:rPr>
                        <a:t>10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30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 </a:t>
                      </a:r>
                      <a:r>
                        <a:rPr lang="en-US"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 </a:t>
                      </a:r>
                      <a:r>
                        <a:rPr lang="en-US"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a:t>
                      </a:r>
                      <a:r>
                        <a:rPr lang="en-US" baseline="0" dirty="0" smtClean="0">
                          <a:solidFill>
                            <a:srgbClr val="002060"/>
                          </a:solidFill>
                        </a:rPr>
                        <a:t> </a:t>
                      </a:r>
                      <a:r>
                        <a:rPr lang="en-US" b="1" baseline="0"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9</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19</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30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9</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19</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30</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15828785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555968080"/>
              </p:ext>
            </p:extLst>
          </p:nvPr>
        </p:nvGraphicFramePr>
        <p:xfrm>
          <a:off x="7668344" y="1628800"/>
          <a:ext cx="1319808" cy="2275560"/>
        </p:xfrm>
        <a:graphic>
          <a:graphicData uri="http://schemas.openxmlformats.org/drawingml/2006/table">
            <a:tbl>
              <a:tblPr firstRow="1" bandRow="1">
                <a:tableStyleId>{5C22544A-7EE6-4342-B048-85BDC9FD1C3A}</a:tableStyleId>
              </a:tblPr>
              <a:tblGrid>
                <a:gridCol w="1319808">
                  <a:extLst>
                    <a:ext uri="{9D8B030D-6E8A-4147-A177-3AD203B41FA5}">
                      <a16:colId xmlns="" xmlns:a16="http://schemas.microsoft.com/office/drawing/2014/main" val="1556284246"/>
                    </a:ext>
                  </a:extLst>
                </a:gridCol>
              </a:tblGrid>
              <a:tr h="338184">
                <a:tc>
                  <a:txBody>
                    <a:bodyPr/>
                    <a:lstStyle/>
                    <a:p>
                      <a:pPr algn="ctr"/>
                      <a:r>
                        <a:rPr lang="ru-RU" dirty="0" err="1" smtClean="0">
                          <a:solidFill>
                            <a:srgbClr val="002060"/>
                          </a:solidFill>
                        </a:rPr>
                        <a:t>Пром</a:t>
                      </a:r>
                      <a:r>
                        <a:rPr lang="ru-RU" dirty="0" smtClean="0">
                          <a:solidFill>
                            <a:srgbClr val="002060"/>
                          </a:solidFill>
                        </a:rPr>
                        <a:t>.</a:t>
                      </a:r>
                      <a:r>
                        <a:rPr lang="ru-RU" baseline="0" dirty="0" smtClean="0">
                          <a:solidFill>
                            <a:srgbClr val="002060"/>
                          </a:solidFill>
                        </a:rPr>
                        <a:t> </a:t>
                      </a:r>
                      <a:r>
                        <a:rPr lang="ru-RU" baseline="0" dirty="0" err="1" smtClean="0">
                          <a:solidFill>
                            <a:srgbClr val="002060"/>
                          </a:solidFill>
                        </a:rPr>
                        <a:t>атт</a:t>
                      </a:r>
                      <a:r>
                        <a:rPr lang="ru-RU" baseline="0"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940376865"/>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990000"/>
                          </a:solidFill>
                        </a:rPr>
                        <a:t>Экзамен</a:t>
                      </a: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2040286642"/>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40</a:t>
                      </a:r>
                      <a:endParaRPr lang="ru-RU" b="1" dirty="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704758080"/>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MIN </a:t>
                      </a:r>
                      <a:r>
                        <a:rPr lang="en-US" b="1" dirty="0" smtClean="0">
                          <a:solidFill>
                            <a:srgbClr val="00B050"/>
                          </a:solidFill>
                        </a:rPr>
                        <a:t>24</a:t>
                      </a:r>
                      <a:endParaRPr lang="ru-RU" b="1" dirty="0" smtClean="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453360413"/>
                  </a:ext>
                </a:extLst>
              </a:tr>
              <a:tr h="338184">
                <a:tc>
                  <a:txBody>
                    <a:bodyPr/>
                    <a:lstStyle/>
                    <a:p>
                      <a:pPr algn="ctr"/>
                      <a:r>
                        <a:rPr lang="ru-RU" b="1" dirty="0" smtClean="0">
                          <a:solidFill>
                            <a:srgbClr val="FF0000"/>
                          </a:solidFill>
                        </a:rPr>
                        <a:t>38</a:t>
                      </a:r>
                      <a:endParaRPr lang="ru-RU" b="1" dirty="0">
                        <a:solidFill>
                          <a:srgbClr val="FF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662941999"/>
                  </a:ext>
                </a:extLst>
              </a:tr>
              <a:tr h="338184">
                <a:tc>
                  <a:txBody>
                    <a:bodyPr/>
                    <a:lstStyle/>
                    <a:p>
                      <a:pPr algn="ctr"/>
                      <a:r>
                        <a:rPr lang="ru-RU" b="1" dirty="0" smtClean="0">
                          <a:solidFill>
                            <a:srgbClr val="990000"/>
                          </a:solidFill>
                        </a:rPr>
                        <a:t>38</a:t>
                      </a:r>
                      <a:endParaRPr lang="ru-RU" b="1" dirty="0">
                        <a:solidFill>
                          <a:srgbClr val="99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228421219"/>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343205647"/>
              </p:ext>
            </p:extLst>
          </p:nvPr>
        </p:nvGraphicFramePr>
        <p:xfrm>
          <a:off x="107504" y="4021696"/>
          <a:ext cx="4320480" cy="62064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137827699"/>
                    </a:ext>
                  </a:extLst>
                </a:gridCol>
              </a:tblGrid>
              <a:tr h="288032">
                <a:tc>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037098180"/>
                  </a:ext>
                </a:extLst>
              </a:tr>
              <a:tr h="288032">
                <a:tc>
                  <a:txBody>
                    <a:bodyPr/>
                    <a:lstStyle/>
                    <a:p>
                      <a:pPr algn="ctr"/>
                      <a:r>
                        <a:rPr lang="ru-RU" sz="1800" b="1" dirty="0" smtClean="0">
                          <a:solidFill>
                            <a:srgbClr val="990000"/>
                          </a:solidFill>
                        </a:rPr>
                        <a:t>35,5</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xmlns="" val="203777300"/>
              </p:ext>
            </p:extLst>
          </p:nvPr>
        </p:nvGraphicFramePr>
        <p:xfrm>
          <a:off x="4535996" y="4021696"/>
          <a:ext cx="3024336" cy="894960"/>
        </p:xfrm>
        <a:graphic>
          <a:graphicData uri="http://schemas.openxmlformats.org/drawingml/2006/table">
            <a:tbl>
              <a:tblPr firstRow="1" bandRow="1">
                <a:tableStyleId>{5C22544A-7EE6-4342-B048-85BDC9FD1C3A}</a:tableStyleId>
              </a:tblPr>
              <a:tblGrid>
                <a:gridCol w="3024336">
                  <a:extLst>
                    <a:ext uri="{9D8B030D-6E8A-4147-A177-3AD203B41FA5}">
                      <a16:colId xmlns="" xmlns:a16="http://schemas.microsoft.com/office/drawing/2014/main" val="2137827699"/>
                    </a:ext>
                  </a:extLst>
                </a:gridCol>
              </a:tblGrid>
              <a:tr h="310320">
                <a:tc>
                  <a:txBody>
                    <a:bodyPr/>
                    <a:lstStyle/>
                    <a:p>
                      <a:pPr algn="ctr"/>
                      <a:r>
                        <a:rPr lang="ru-RU" dirty="0" smtClean="0">
                          <a:solidFill>
                            <a:srgbClr val="002060"/>
                          </a:solidFill>
                        </a:rPr>
                        <a:t>Оценивание компетенций</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37098180"/>
                  </a:ext>
                </a:extLst>
              </a:tr>
              <a:tr h="310320">
                <a:tc>
                  <a:txBody>
                    <a:bodyPr/>
                    <a:lstStyle/>
                    <a:p>
                      <a:pPr algn="ctr"/>
                      <a:r>
                        <a:rPr lang="ru-RU" b="1" dirty="0" smtClean="0">
                          <a:solidFill>
                            <a:srgbClr val="990000"/>
                          </a:solidFill>
                        </a:rPr>
                        <a:t>58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xmlns="" val="1247447623"/>
              </p:ext>
            </p:extLst>
          </p:nvPr>
        </p:nvGraphicFramePr>
        <p:xfrm>
          <a:off x="107426" y="5006126"/>
          <a:ext cx="7452828" cy="620640"/>
        </p:xfrm>
        <a:graphic>
          <a:graphicData uri="http://schemas.openxmlformats.org/drawingml/2006/table">
            <a:tbl>
              <a:tblPr firstRow="1" bandRow="1">
                <a:tableStyleId>{5C22544A-7EE6-4342-B048-85BDC9FD1C3A}</a:tableStyleId>
              </a:tblPr>
              <a:tblGrid>
                <a:gridCol w="7452828">
                  <a:extLst>
                    <a:ext uri="{9D8B030D-6E8A-4147-A177-3AD203B41FA5}">
                      <a16:colId xmlns="" xmlns:a16="http://schemas.microsoft.com/office/drawing/2014/main" val="2137827699"/>
                    </a:ext>
                  </a:extLst>
                </a:gridCol>
              </a:tblGrid>
              <a:tr h="260064">
                <a:tc>
                  <a:txBody>
                    <a:bodyPr/>
                    <a:lstStyle/>
                    <a:p>
                      <a:pPr algn="ctr"/>
                      <a:r>
                        <a:rPr lang="ru-RU" dirty="0" smtClean="0">
                          <a:solidFill>
                            <a:srgbClr val="002060"/>
                          </a:solidFill>
                        </a:rPr>
                        <a:t>К</a:t>
                      </a:r>
                      <a:r>
                        <a:rPr lang="ru-RU" baseline="0" dirty="0" smtClean="0">
                          <a:solidFill>
                            <a:srgbClr val="002060"/>
                          </a:solidFill>
                        </a:rPr>
                        <a:t>оличество баллов за работу в семестре (</a:t>
                      </a:r>
                      <a:r>
                        <a:rPr lang="en-US" dirty="0" smtClean="0">
                          <a:solidFill>
                            <a:srgbClr val="002060"/>
                          </a:solidFill>
                        </a:rPr>
                        <a:t>MAX=</a:t>
                      </a:r>
                      <a:r>
                        <a:rPr lang="ru-RU" dirty="0" smtClean="0">
                          <a:solidFill>
                            <a:srgbClr val="00B050"/>
                          </a:solidFill>
                        </a:rPr>
                        <a:t>6</a:t>
                      </a:r>
                      <a:r>
                        <a:rPr lang="en-US" dirty="0" smtClean="0">
                          <a:solidFill>
                            <a:srgbClr val="00B050"/>
                          </a:solidFill>
                        </a:rPr>
                        <a:t>0</a:t>
                      </a:r>
                      <a:r>
                        <a:rPr lang="ru-RU"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3037098180"/>
                  </a:ext>
                </a:extLst>
              </a:tr>
              <a:tr h="260064">
                <a:tc>
                  <a:txBody>
                    <a:bodyPr/>
                    <a:lstStyle/>
                    <a:p>
                      <a:pPr algn="ctr"/>
                      <a:r>
                        <a:rPr lang="ru-RU" sz="1800" b="1" dirty="0" smtClean="0">
                          <a:solidFill>
                            <a:srgbClr val="990000"/>
                          </a:solidFill>
                        </a:rPr>
                        <a:t>60</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2458986645"/>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xmlns="" val="959667149"/>
              </p:ext>
            </p:extLst>
          </p:nvPr>
        </p:nvGraphicFramePr>
        <p:xfrm>
          <a:off x="92108" y="5985163"/>
          <a:ext cx="8880648" cy="620640"/>
        </p:xfrm>
        <a:graphic>
          <a:graphicData uri="http://schemas.openxmlformats.org/drawingml/2006/table">
            <a:tbl>
              <a:tblPr firstRow="1" bandRow="1">
                <a:tableStyleId>{5C22544A-7EE6-4342-B048-85BDC9FD1C3A}</a:tableStyleId>
              </a:tblPr>
              <a:tblGrid>
                <a:gridCol w="6120680">
                  <a:extLst>
                    <a:ext uri="{9D8B030D-6E8A-4147-A177-3AD203B41FA5}">
                      <a16:colId xmlns="" xmlns:a16="http://schemas.microsoft.com/office/drawing/2014/main" val="2137827699"/>
                    </a:ext>
                  </a:extLst>
                </a:gridCol>
                <a:gridCol w="2759968">
                  <a:extLst>
                    <a:ext uri="{9D8B030D-6E8A-4147-A177-3AD203B41FA5}">
                      <a16:colId xmlns="" xmlns:a16="http://schemas.microsoft.com/office/drawing/2014/main" val="2305143541"/>
                    </a:ext>
                  </a:extLst>
                </a:gridCol>
              </a:tblGrid>
              <a:tr h="278956">
                <a:tc>
                  <a:txBody>
                    <a:bodyPr/>
                    <a:lstStyle/>
                    <a:p>
                      <a:pPr algn="ctr"/>
                      <a:r>
                        <a:rPr lang="ru-RU" dirty="0" smtClean="0">
                          <a:solidFill>
                            <a:srgbClr val="002060"/>
                          </a:solidFill>
                        </a:rPr>
                        <a:t>Общее</a:t>
                      </a:r>
                      <a:r>
                        <a:rPr lang="ru-RU" baseline="0" dirty="0" smtClean="0">
                          <a:solidFill>
                            <a:srgbClr val="002060"/>
                          </a:solidFill>
                        </a:rPr>
                        <a:t> количество баллов за семестр</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dirty="0" smtClean="0">
                          <a:solidFill>
                            <a:srgbClr val="002060"/>
                          </a:solidFill>
                        </a:rPr>
                        <a:t>Оценка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3037098180"/>
                  </a:ext>
                </a:extLst>
              </a:tr>
              <a:tr h="278956">
                <a:tc>
                  <a:txBody>
                    <a:bodyPr/>
                    <a:lstStyle/>
                    <a:p>
                      <a:pPr algn="ctr"/>
                      <a:r>
                        <a:rPr lang="ru-RU" sz="1800" b="1" dirty="0" smtClean="0">
                          <a:solidFill>
                            <a:srgbClr val="990000"/>
                          </a:solidFill>
                        </a:rPr>
                        <a:t>98</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sz="1800" b="1" dirty="0" err="1" smtClean="0">
                          <a:solidFill>
                            <a:srgbClr val="990000"/>
                          </a:solidFill>
                        </a:rPr>
                        <a:t>Отл</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2458986645"/>
                  </a:ext>
                </a:extLst>
              </a:tr>
            </a:tbl>
          </a:graphicData>
        </a:graphic>
      </p:graphicFrame>
      <p:sp>
        <p:nvSpPr>
          <p:cNvPr id="11" name="Левая фигурная скобка 10"/>
          <p:cNvSpPr/>
          <p:nvPr/>
        </p:nvSpPr>
        <p:spPr>
          <a:xfrm rot="16200000">
            <a:off x="2096186" y="1683918"/>
            <a:ext cx="343038" cy="4320557"/>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Левая фигурная скобка 22"/>
          <p:cNvSpPr/>
          <p:nvPr/>
        </p:nvSpPr>
        <p:spPr>
          <a:xfrm rot="16200000">
            <a:off x="5873119" y="2328133"/>
            <a:ext cx="343038" cy="3024411"/>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Левая фигурная скобка 23"/>
          <p:cNvSpPr/>
          <p:nvPr/>
        </p:nvSpPr>
        <p:spPr>
          <a:xfrm rot="16200000">
            <a:off x="3662360" y="1089481"/>
            <a:ext cx="343038" cy="7452905"/>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3014" name="Соединительная линия уступом 43013"/>
          <p:cNvCxnSpPr>
            <a:stCxn id="6" idx="2"/>
            <a:endCxn id="21" idx="0"/>
          </p:cNvCxnSpPr>
          <p:nvPr/>
        </p:nvCxnSpPr>
        <p:spPr>
          <a:xfrm rot="5400000">
            <a:off x="5389939" y="3046853"/>
            <a:ext cx="2080803" cy="3795816"/>
          </a:xfrm>
          <a:prstGeom prst="bentConnector3">
            <a:avLst>
              <a:gd name="adj1" fmla="val 50000"/>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p:cNvCxnSpPr>
            <a:stCxn id="20" idx="2"/>
            <a:endCxn id="21" idx="0"/>
          </p:cNvCxnSpPr>
          <p:nvPr/>
        </p:nvCxnSpPr>
        <p:spPr>
          <a:xfrm rot="16200000" flipH="1">
            <a:off x="4003938" y="5456668"/>
            <a:ext cx="358397" cy="698592"/>
          </a:xfrm>
          <a:prstGeom prst="bentConnector3">
            <a:avLst>
              <a:gd name="adj1" fmla="val 48401"/>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0" name="Таблица 39"/>
          <p:cNvGraphicFramePr>
            <a:graphicFrameLocks noGrp="1"/>
          </p:cNvGraphicFramePr>
          <p:nvPr>
            <p:extLst>
              <p:ext uri="{D42A27DB-BD31-4B8C-83A1-F6EECF244321}">
                <p14:modId xmlns:p14="http://schemas.microsoft.com/office/powerpoint/2010/main" xmlns="" val="2385909588"/>
              </p:ext>
            </p:extLst>
          </p:nvPr>
        </p:nvGraphicFramePr>
        <p:xfrm>
          <a:off x="5421752" y="85418"/>
          <a:ext cx="2880319" cy="1399200"/>
        </p:xfrm>
        <a:graphic>
          <a:graphicData uri="http://schemas.openxmlformats.org/drawingml/2006/table">
            <a:tbl>
              <a:tblPr firstRow="1" bandRow="1">
                <a:tableStyleId>{5C22544A-7EE6-4342-B048-85BDC9FD1C3A}</a:tableStyleId>
              </a:tblPr>
              <a:tblGrid>
                <a:gridCol w="2880319">
                  <a:extLst>
                    <a:ext uri="{9D8B030D-6E8A-4147-A177-3AD203B41FA5}">
                      <a16:colId xmlns="" xmlns:a16="http://schemas.microsoft.com/office/drawing/2014/main" val="760728350"/>
                    </a:ext>
                  </a:extLst>
                </a:gridCol>
              </a:tblGrid>
              <a:tr h="219627">
                <a:tc>
                  <a:txBody>
                    <a:bodyPr/>
                    <a:lstStyle/>
                    <a:p>
                      <a:pPr algn="ctr"/>
                      <a:r>
                        <a:rPr lang="ru-RU" sz="1600" dirty="0" smtClean="0">
                          <a:solidFill>
                            <a:srgbClr val="002060"/>
                          </a:solidFill>
                        </a:rPr>
                        <a:t>Условные обозначения</a:t>
                      </a:r>
                      <a:endParaRPr lang="ru-RU" sz="1600" dirty="0">
                        <a:solidFill>
                          <a:srgbClr val="00206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795065725"/>
                  </a:ext>
                </a:extLst>
              </a:tr>
              <a:tr h="219627">
                <a:tc>
                  <a:txBody>
                    <a:bodyPr/>
                    <a:lstStyle/>
                    <a:p>
                      <a:pPr algn="ctr"/>
                      <a:r>
                        <a:rPr lang="ru-RU" sz="1600" b="1" dirty="0" smtClean="0">
                          <a:solidFill>
                            <a:srgbClr val="00B050"/>
                          </a:solidFill>
                        </a:rPr>
                        <a:t>Единое для всех</a:t>
                      </a:r>
                      <a:endParaRPr lang="ru-RU" sz="1600" b="1" dirty="0">
                        <a:solidFill>
                          <a:srgbClr val="00B05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89906887"/>
                  </a:ext>
                </a:extLst>
              </a:tr>
              <a:tr h="219627">
                <a:tc>
                  <a:txBody>
                    <a:bodyPr/>
                    <a:lstStyle/>
                    <a:p>
                      <a:pPr algn="ctr"/>
                      <a:r>
                        <a:rPr lang="ru-RU" sz="1600" b="1" dirty="0" smtClean="0">
                          <a:solidFill>
                            <a:srgbClr val="FF0000"/>
                          </a:solidFill>
                        </a:rPr>
                        <a:t>Вводит преподаватель</a:t>
                      </a:r>
                      <a:endParaRPr lang="ru-RU" sz="1600" b="1" dirty="0">
                        <a:solidFill>
                          <a:srgbClr val="FF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926791269"/>
                  </a:ext>
                </a:extLst>
              </a:tr>
              <a:tr h="219627">
                <a:tc>
                  <a:txBody>
                    <a:bodyPr/>
                    <a:lstStyle/>
                    <a:p>
                      <a:pPr algn="ctr"/>
                      <a:r>
                        <a:rPr lang="ru-RU" sz="1600" b="1" dirty="0" smtClean="0">
                          <a:solidFill>
                            <a:srgbClr val="FFC000"/>
                          </a:solidFill>
                        </a:rPr>
                        <a:t>Из</a:t>
                      </a:r>
                      <a:r>
                        <a:rPr lang="ru-RU" sz="1600" b="1" baseline="0" dirty="0" smtClean="0">
                          <a:solidFill>
                            <a:srgbClr val="FFC000"/>
                          </a:solidFill>
                        </a:rPr>
                        <a:t> рейтинга студента</a:t>
                      </a:r>
                      <a:endParaRPr lang="ru-RU" sz="1600" b="1" dirty="0">
                        <a:solidFill>
                          <a:srgbClr val="FFC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068923900"/>
                  </a:ext>
                </a:extLst>
              </a:tr>
              <a:tr h="219627">
                <a:tc>
                  <a:txBody>
                    <a:bodyPr/>
                    <a:lstStyle/>
                    <a:p>
                      <a:pPr algn="ctr"/>
                      <a:r>
                        <a:rPr lang="ru-RU" sz="1600" b="1" dirty="0" smtClean="0">
                          <a:solidFill>
                            <a:srgbClr val="C00000"/>
                          </a:solidFill>
                        </a:rPr>
                        <a:t>Считает </a:t>
                      </a:r>
                      <a:r>
                        <a:rPr lang="en-US" sz="1600" b="1" dirty="0" err="1" smtClean="0">
                          <a:solidFill>
                            <a:srgbClr val="C00000"/>
                          </a:solidFill>
                        </a:rPr>
                        <a:t>Idis</a:t>
                      </a:r>
                      <a:endParaRPr lang="ru-RU" sz="1600" b="1" dirty="0">
                        <a:solidFill>
                          <a:srgbClr val="C0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120500401"/>
                  </a:ext>
                </a:extLst>
              </a:tr>
            </a:tbl>
          </a:graphicData>
        </a:graphic>
      </p:graphicFrame>
      <p:sp>
        <p:nvSpPr>
          <p:cNvPr id="16" name="Rectangle 2"/>
          <p:cNvSpPr txBox="1">
            <a:spLocks noChangeArrowheads="1"/>
          </p:cNvSpPr>
          <p:nvPr/>
        </p:nvSpPr>
        <p:spPr>
          <a:xfrm>
            <a:off x="9800" y="0"/>
            <a:ext cx="5354288"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200" b="1" dirty="0">
                <a:solidFill>
                  <a:srgbClr val="002B82"/>
                </a:solidFill>
              </a:rPr>
              <a:t>Примеры оценок</a:t>
            </a:r>
          </a:p>
          <a:p>
            <a:r>
              <a:rPr lang="ru-RU" altLang="ru-RU" sz="3200" b="1" dirty="0">
                <a:solidFill>
                  <a:srgbClr val="002B82"/>
                </a:solidFill>
              </a:rPr>
              <a:t>Отличник</a:t>
            </a:r>
          </a:p>
        </p:txBody>
      </p:sp>
    </p:spTree>
    <p:extLst>
      <p:ext uri="{BB962C8B-B14F-4D97-AF65-F5344CB8AC3E}">
        <p14:creationId xmlns:p14="http://schemas.microsoft.com/office/powerpoint/2010/main" xmlns="" val="1987082688"/>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1380922662"/>
              </p:ext>
            </p:extLst>
          </p:nvPr>
        </p:nvGraphicFramePr>
        <p:xfrm>
          <a:off x="107504" y="1628802"/>
          <a:ext cx="4320480" cy="2275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137827699"/>
                    </a:ext>
                  </a:extLst>
                </a:gridCol>
                <a:gridCol w="1872208">
                  <a:extLst>
                    <a:ext uri="{9D8B030D-6E8A-4147-A177-3AD203B41FA5}">
                      <a16:colId xmlns="" xmlns:a16="http://schemas.microsoft.com/office/drawing/2014/main" val="3826541792"/>
                    </a:ext>
                  </a:extLst>
                </a:gridCol>
                <a:gridCol w="100811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sz="1800" dirty="0" smtClean="0">
                          <a:solidFill>
                            <a:srgbClr val="002060"/>
                          </a:solidFill>
                        </a:rPr>
                        <a:t>Посещение</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smtClean="0">
                          <a:solidFill>
                            <a:srgbClr val="002060"/>
                          </a:solidFill>
                        </a:rPr>
                        <a:t>Работа на занят.</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err="1" smtClean="0">
                          <a:solidFill>
                            <a:srgbClr val="002060"/>
                          </a:solidFill>
                        </a:rPr>
                        <a:t>Творч</a:t>
                      </a:r>
                      <a:r>
                        <a:rPr lang="ru-RU" sz="1800" dirty="0" smtClean="0">
                          <a:solidFill>
                            <a:srgbClr val="002060"/>
                          </a:solidFill>
                        </a:rPr>
                        <a:t>.</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10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00B050"/>
                          </a:solidFill>
                        </a:rPr>
                        <a:t>20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 </a:t>
                      </a:r>
                      <a:r>
                        <a:rPr lang="ru-RU" dirty="0" smtClean="0">
                          <a:solidFill>
                            <a:srgbClr val="002060"/>
                          </a:solidFill>
                        </a:rPr>
                        <a:t>–</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6</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0000"/>
                          </a:solidFill>
                        </a:rPr>
                        <a:t>5</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C000"/>
                          </a:solidFill>
                        </a:rPr>
                        <a:t>2</a:t>
                      </a:r>
                      <a:endParaRPr lang="ru-RU" b="1" dirty="0">
                        <a:solidFill>
                          <a:srgbClr val="FFC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6</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5</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2</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994926523"/>
                  </a:ext>
                </a:extLst>
              </a:tr>
            </a:tbl>
          </a:graphicData>
        </a:graphic>
      </p:graphicFrame>
      <p:graphicFrame>
        <p:nvGraphicFramePr>
          <p:cNvPr id="14" name="Таблица 13"/>
          <p:cNvGraphicFramePr>
            <a:graphicFrameLocks noGrp="1"/>
          </p:cNvGraphicFramePr>
          <p:nvPr/>
        </p:nvGraphicFramePr>
        <p:xfrm>
          <a:off x="4535996" y="1628800"/>
          <a:ext cx="3024336" cy="2029104"/>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137827699"/>
                    </a:ext>
                  </a:extLst>
                </a:gridCol>
                <a:gridCol w="1052940">
                  <a:extLst>
                    <a:ext uri="{9D8B030D-6E8A-4147-A177-3AD203B41FA5}">
                      <a16:colId xmlns="" xmlns:a16="http://schemas.microsoft.com/office/drawing/2014/main" val="3826541792"/>
                    </a:ext>
                  </a:extLst>
                </a:gridCol>
                <a:gridCol w="103529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Оценивание в семестре</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b="1" dirty="0" smtClean="0">
                          <a:solidFill>
                            <a:srgbClr val="FF0000"/>
                          </a:solidFill>
                        </a:rPr>
                        <a:t>ОС1</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ОС3</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FF0000"/>
                          </a:solidFill>
                        </a:rPr>
                        <a:t>10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30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 </a:t>
                      </a:r>
                      <a:r>
                        <a:rPr lang="en-US"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 </a:t>
                      </a:r>
                      <a:r>
                        <a:rPr lang="en-US"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a:t>
                      </a:r>
                      <a:r>
                        <a:rPr lang="en-US" baseline="0" dirty="0" smtClean="0">
                          <a:solidFill>
                            <a:srgbClr val="002060"/>
                          </a:solidFill>
                        </a:rPr>
                        <a:t> </a:t>
                      </a:r>
                      <a:r>
                        <a:rPr lang="en-US" b="1" baseline="0"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7</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15</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7</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15</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20</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15828785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3824031020"/>
              </p:ext>
            </p:extLst>
          </p:nvPr>
        </p:nvGraphicFramePr>
        <p:xfrm>
          <a:off x="7668344" y="1628800"/>
          <a:ext cx="1319808" cy="2275560"/>
        </p:xfrm>
        <a:graphic>
          <a:graphicData uri="http://schemas.openxmlformats.org/drawingml/2006/table">
            <a:tbl>
              <a:tblPr firstRow="1" bandRow="1">
                <a:tableStyleId>{5C22544A-7EE6-4342-B048-85BDC9FD1C3A}</a:tableStyleId>
              </a:tblPr>
              <a:tblGrid>
                <a:gridCol w="1319808">
                  <a:extLst>
                    <a:ext uri="{9D8B030D-6E8A-4147-A177-3AD203B41FA5}">
                      <a16:colId xmlns="" xmlns:a16="http://schemas.microsoft.com/office/drawing/2014/main" val="1556284246"/>
                    </a:ext>
                  </a:extLst>
                </a:gridCol>
              </a:tblGrid>
              <a:tr h="338184">
                <a:tc>
                  <a:txBody>
                    <a:bodyPr/>
                    <a:lstStyle/>
                    <a:p>
                      <a:pPr algn="ctr"/>
                      <a:r>
                        <a:rPr lang="ru-RU" dirty="0" err="1" smtClean="0">
                          <a:solidFill>
                            <a:srgbClr val="002060"/>
                          </a:solidFill>
                        </a:rPr>
                        <a:t>Пром</a:t>
                      </a:r>
                      <a:r>
                        <a:rPr lang="ru-RU" dirty="0" smtClean="0">
                          <a:solidFill>
                            <a:srgbClr val="002060"/>
                          </a:solidFill>
                        </a:rPr>
                        <a:t>.</a:t>
                      </a:r>
                      <a:r>
                        <a:rPr lang="ru-RU" baseline="0" dirty="0" smtClean="0">
                          <a:solidFill>
                            <a:srgbClr val="002060"/>
                          </a:solidFill>
                        </a:rPr>
                        <a:t> </a:t>
                      </a:r>
                      <a:r>
                        <a:rPr lang="ru-RU" baseline="0" dirty="0" err="1" smtClean="0">
                          <a:solidFill>
                            <a:srgbClr val="002060"/>
                          </a:solidFill>
                        </a:rPr>
                        <a:t>атт</a:t>
                      </a:r>
                      <a:r>
                        <a:rPr lang="ru-RU" baseline="0"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940376865"/>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990000"/>
                          </a:solidFill>
                        </a:rPr>
                        <a:t>Экзамен</a:t>
                      </a: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2040286642"/>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40</a:t>
                      </a:r>
                      <a:endParaRPr lang="ru-RU" b="1" dirty="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704758080"/>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MIN </a:t>
                      </a:r>
                      <a:r>
                        <a:rPr lang="en-US" b="1" dirty="0" smtClean="0">
                          <a:solidFill>
                            <a:srgbClr val="00B050"/>
                          </a:solidFill>
                        </a:rPr>
                        <a:t>24</a:t>
                      </a:r>
                      <a:endParaRPr lang="ru-RU" b="1" dirty="0" smtClean="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453360413"/>
                  </a:ext>
                </a:extLst>
              </a:tr>
              <a:tr h="338184">
                <a:tc>
                  <a:txBody>
                    <a:bodyPr/>
                    <a:lstStyle/>
                    <a:p>
                      <a:pPr algn="ctr"/>
                      <a:r>
                        <a:rPr lang="ru-RU" b="1" dirty="0" smtClean="0">
                          <a:solidFill>
                            <a:srgbClr val="FF0000"/>
                          </a:solidFill>
                        </a:rPr>
                        <a:t>28</a:t>
                      </a:r>
                      <a:endParaRPr lang="ru-RU" b="1" dirty="0">
                        <a:solidFill>
                          <a:srgbClr val="FF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662941999"/>
                  </a:ext>
                </a:extLst>
              </a:tr>
              <a:tr h="338184">
                <a:tc>
                  <a:txBody>
                    <a:bodyPr/>
                    <a:lstStyle/>
                    <a:p>
                      <a:pPr algn="ctr"/>
                      <a:r>
                        <a:rPr lang="ru-RU" b="1" dirty="0" smtClean="0">
                          <a:solidFill>
                            <a:srgbClr val="990000"/>
                          </a:solidFill>
                        </a:rPr>
                        <a:t>28</a:t>
                      </a:r>
                      <a:endParaRPr lang="ru-RU" b="1" dirty="0">
                        <a:solidFill>
                          <a:srgbClr val="99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228421219"/>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821022700"/>
              </p:ext>
            </p:extLst>
          </p:nvPr>
        </p:nvGraphicFramePr>
        <p:xfrm>
          <a:off x="107504" y="4021696"/>
          <a:ext cx="4320480" cy="62064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137827699"/>
                    </a:ext>
                  </a:extLst>
                </a:gridCol>
              </a:tblGrid>
              <a:tr h="288032">
                <a:tc>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037098180"/>
                  </a:ext>
                </a:extLst>
              </a:tr>
              <a:tr h="288032">
                <a:tc>
                  <a:txBody>
                    <a:bodyPr/>
                    <a:lstStyle/>
                    <a:p>
                      <a:pPr algn="ctr"/>
                      <a:r>
                        <a:rPr lang="ru-RU" sz="1800" b="1" dirty="0" smtClean="0">
                          <a:solidFill>
                            <a:srgbClr val="990000"/>
                          </a:solidFill>
                        </a:rPr>
                        <a:t>13</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xmlns="" val="2414758364"/>
              </p:ext>
            </p:extLst>
          </p:nvPr>
        </p:nvGraphicFramePr>
        <p:xfrm>
          <a:off x="4535996" y="4021696"/>
          <a:ext cx="3024336" cy="894960"/>
        </p:xfrm>
        <a:graphic>
          <a:graphicData uri="http://schemas.openxmlformats.org/drawingml/2006/table">
            <a:tbl>
              <a:tblPr firstRow="1" bandRow="1">
                <a:tableStyleId>{5C22544A-7EE6-4342-B048-85BDC9FD1C3A}</a:tableStyleId>
              </a:tblPr>
              <a:tblGrid>
                <a:gridCol w="3024336">
                  <a:extLst>
                    <a:ext uri="{9D8B030D-6E8A-4147-A177-3AD203B41FA5}">
                      <a16:colId xmlns="" xmlns:a16="http://schemas.microsoft.com/office/drawing/2014/main" val="2137827699"/>
                    </a:ext>
                  </a:extLst>
                </a:gridCol>
              </a:tblGrid>
              <a:tr h="310320">
                <a:tc>
                  <a:txBody>
                    <a:bodyPr/>
                    <a:lstStyle/>
                    <a:p>
                      <a:pPr algn="ctr"/>
                      <a:r>
                        <a:rPr lang="ru-RU" dirty="0" smtClean="0">
                          <a:solidFill>
                            <a:srgbClr val="002060"/>
                          </a:solidFill>
                        </a:rPr>
                        <a:t>Оценивание компетенций</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37098180"/>
                  </a:ext>
                </a:extLst>
              </a:tr>
              <a:tr h="310320">
                <a:tc>
                  <a:txBody>
                    <a:bodyPr/>
                    <a:lstStyle/>
                    <a:p>
                      <a:pPr algn="ctr"/>
                      <a:r>
                        <a:rPr lang="en-US" b="1" dirty="0" smtClean="0">
                          <a:solidFill>
                            <a:srgbClr val="990000"/>
                          </a:solidFill>
                        </a:rPr>
                        <a:t>42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xmlns="" val="1818846279"/>
              </p:ext>
            </p:extLst>
          </p:nvPr>
        </p:nvGraphicFramePr>
        <p:xfrm>
          <a:off x="107426" y="5006126"/>
          <a:ext cx="7452828" cy="620640"/>
        </p:xfrm>
        <a:graphic>
          <a:graphicData uri="http://schemas.openxmlformats.org/drawingml/2006/table">
            <a:tbl>
              <a:tblPr firstRow="1" bandRow="1">
                <a:tableStyleId>{5C22544A-7EE6-4342-B048-85BDC9FD1C3A}</a:tableStyleId>
              </a:tblPr>
              <a:tblGrid>
                <a:gridCol w="7452828">
                  <a:extLst>
                    <a:ext uri="{9D8B030D-6E8A-4147-A177-3AD203B41FA5}">
                      <a16:colId xmlns="" xmlns:a16="http://schemas.microsoft.com/office/drawing/2014/main" val="2137827699"/>
                    </a:ext>
                  </a:extLst>
                </a:gridCol>
              </a:tblGrid>
              <a:tr h="260064">
                <a:tc>
                  <a:txBody>
                    <a:bodyPr/>
                    <a:lstStyle/>
                    <a:p>
                      <a:pPr algn="ctr"/>
                      <a:r>
                        <a:rPr lang="ru-RU" dirty="0" smtClean="0">
                          <a:solidFill>
                            <a:srgbClr val="002060"/>
                          </a:solidFill>
                        </a:rPr>
                        <a:t>К</a:t>
                      </a:r>
                      <a:r>
                        <a:rPr lang="ru-RU" baseline="0" dirty="0" smtClean="0">
                          <a:solidFill>
                            <a:srgbClr val="002060"/>
                          </a:solidFill>
                        </a:rPr>
                        <a:t>оличество баллов за работу в семестре (</a:t>
                      </a:r>
                      <a:r>
                        <a:rPr lang="en-US" dirty="0" smtClean="0">
                          <a:solidFill>
                            <a:srgbClr val="002060"/>
                          </a:solidFill>
                        </a:rPr>
                        <a:t>MAX=</a:t>
                      </a:r>
                      <a:r>
                        <a:rPr lang="ru-RU" dirty="0" smtClean="0">
                          <a:solidFill>
                            <a:srgbClr val="00B050"/>
                          </a:solidFill>
                        </a:rPr>
                        <a:t>6</a:t>
                      </a:r>
                      <a:r>
                        <a:rPr lang="en-US" dirty="0" smtClean="0">
                          <a:solidFill>
                            <a:srgbClr val="00B050"/>
                          </a:solidFill>
                        </a:rPr>
                        <a:t>0</a:t>
                      </a:r>
                      <a:r>
                        <a:rPr lang="ru-RU"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3037098180"/>
                  </a:ext>
                </a:extLst>
              </a:tr>
              <a:tr h="260064">
                <a:tc>
                  <a:txBody>
                    <a:bodyPr/>
                    <a:lstStyle/>
                    <a:p>
                      <a:pPr algn="ctr"/>
                      <a:r>
                        <a:rPr lang="ru-RU" sz="1800" b="1" dirty="0" smtClean="0">
                          <a:solidFill>
                            <a:srgbClr val="990000"/>
                          </a:solidFill>
                        </a:rPr>
                        <a:t>55</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2458986645"/>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xmlns="" val="2567737504"/>
              </p:ext>
            </p:extLst>
          </p:nvPr>
        </p:nvGraphicFramePr>
        <p:xfrm>
          <a:off x="92108" y="5985163"/>
          <a:ext cx="8880648" cy="620640"/>
        </p:xfrm>
        <a:graphic>
          <a:graphicData uri="http://schemas.openxmlformats.org/drawingml/2006/table">
            <a:tbl>
              <a:tblPr firstRow="1" bandRow="1">
                <a:tableStyleId>{5C22544A-7EE6-4342-B048-85BDC9FD1C3A}</a:tableStyleId>
              </a:tblPr>
              <a:tblGrid>
                <a:gridCol w="6120680">
                  <a:extLst>
                    <a:ext uri="{9D8B030D-6E8A-4147-A177-3AD203B41FA5}">
                      <a16:colId xmlns="" xmlns:a16="http://schemas.microsoft.com/office/drawing/2014/main" val="2137827699"/>
                    </a:ext>
                  </a:extLst>
                </a:gridCol>
                <a:gridCol w="2759968">
                  <a:extLst>
                    <a:ext uri="{9D8B030D-6E8A-4147-A177-3AD203B41FA5}">
                      <a16:colId xmlns="" xmlns:a16="http://schemas.microsoft.com/office/drawing/2014/main" val="2305143541"/>
                    </a:ext>
                  </a:extLst>
                </a:gridCol>
              </a:tblGrid>
              <a:tr h="278956">
                <a:tc>
                  <a:txBody>
                    <a:bodyPr/>
                    <a:lstStyle/>
                    <a:p>
                      <a:pPr algn="ctr"/>
                      <a:r>
                        <a:rPr lang="ru-RU" dirty="0" smtClean="0">
                          <a:solidFill>
                            <a:srgbClr val="002060"/>
                          </a:solidFill>
                        </a:rPr>
                        <a:t>Общее</a:t>
                      </a:r>
                      <a:r>
                        <a:rPr lang="ru-RU" baseline="0" dirty="0" smtClean="0">
                          <a:solidFill>
                            <a:srgbClr val="002060"/>
                          </a:solidFill>
                        </a:rPr>
                        <a:t> количество баллов за семестр</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dirty="0" smtClean="0">
                          <a:solidFill>
                            <a:srgbClr val="002060"/>
                          </a:solidFill>
                        </a:rPr>
                        <a:t>Оценка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3037098180"/>
                  </a:ext>
                </a:extLst>
              </a:tr>
              <a:tr h="278956">
                <a:tc>
                  <a:txBody>
                    <a:bodyPr/>
                    <a:lstStyle/>
                    <a:p>
                      <a:pPr algn="ctr"/>
                      <a:r>
                        <a:rPr lang="ru-RU" sz="1800" b="1" dirty="0" smtClean="0">
                          <a:solidFill>
                            <a:srgbClr val="990000"/>
                          </a:solidFill>
                        </a:rPr>
                        <a:t>83</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sz="1800" b="1" dirty="0" smtClean="0">
                          <a:solidFill>
                            <a:srgbClr val="990000"/>
                          </a:solidFill>
                        </a:rPr>
                        <a:t>Хор</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2458986645"/>
                  </a:ext>
                </a:extLst>
              </a:tr>
            </a:tbl>
          </a:graphicData>
        </a:graphic>
      </p:graphicFrame>
      <p:sp>
        <p:nvSpPr>
          <p:cNvPr id="11" name="Левая фигурная скобка 10"/>
          <p:cNvSpPr/>
          <p:nvPr/>
        </p:nvSpPr>
        <p:spPr>
          <a:xfrm rot="16200000">
            <a:off x="2096186" y="1683918"/>
            <a:ext cx="343038" cy="4320557"/>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Левая фигурная скобка 22"/>
          <p:cNvSpPr/>
          <p:nvPr/>
        </p:nvSpPr>
        <p:spPr>
          <a:xfrm rot="16200000">
            <a:off x="5873119" y="2328133"/>
            <a:ext cx="343038" cy="3024411"/>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Левая фигурная скобка 23"/>
          <p:cNvSpPr/>
          <p:nvPr/>
        </p:nvSpPr>
        <p:spPr>
          <a:xfrm rot="16200000">
            <a:off x="3662360" y="1089481"/>
            <a:ext cx="343038" cy="7452905"/>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3014" name="Соединительная линия уступом 43013"/>
          <p:cNvCxnSpPr>
            <a:stCxn id="6" idx="2"/>
            <a:endCxn id="21" idx="0"/>
          </p:cNvCxnSpPr>
          <p:nvPr/>
        </p:nvCxnSpPr>
        <p:spPr>
          <a:xfrm rot="5400000">
            <a:off x="5389939" y="3046853"/>
            <a:ext cx="2080803" cy="3795816"/>
          </a:xfrm>
          <a:prstGeom prst="bentConnector3">
            <a:avLst>
              <a:gd name="adj1" fmla="val 50000"/>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p:cNvCxnSpPr>
            <a:stCxn id="20" idx="2"/>
            <a:endCxn id="21" idx="0"/>
          </p:cNvCxnSpPr>
          <p:nvPr/>
        </p:nvCxnSpPr>
        <p:spPr>
          <a:xfrm rot="16200000" flipH="1">
            <a:off x="4003938" y="5456668"/>
            <a:ext cx="358397" cy="698592"/>
          </a:xfrm>
          <a:prstGeom prst="bentConnector3">
            <a:avLst>
              <a:gd name="adj1" fmla="val 48401"/>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0" name="Таблица 39"/>
          <p:cNvGraphicFramePr>
            <a:graphicFrameLocks noGrp="1"/>
          </p:cNvGraphicFramePr>
          <p:nvPr/>
        </p:nvGraphicFramePr>
        <p:xfrm>
          <a:off x="5421752" y="85418"/>
          <a:ext cx="2880319" cy="1399200"/>
        </p:xfrm>
        <a:graphic>
          <a:graphicData uri="http://schemas.openxmlformats.org/drawingml/2006/table">
            <a:tbl>
              <a:tblPr firstRow="1" bandRow="1">
                <a:tableStyleId>{5C22544A-7EE6-4342-B048-85BDC9FD1C3A}</a:tableStyleId>
              </a:tblPr>
              <a:tblGrid>
                <a:gridCol w="2880319">
                  <a:extLst>
                    <a:ext uri="{9D8B030D-6E8A-4147-A177-3AD203B41FA5}">
                      <a16:colId xmlns="" xmlns:a16="http://schemas.microsoft.com/office/drawing/2014/main" val="760728350"/>
                    </a:ext>
                  </a:extLst>
                </a:gridCol>
              </a:tblGrid>
              <a:tr h="219627">
                <a:tc>
                  <a:txBody>
                    <a:bodyPr/>
                    <a:lstStyle/>
                    <a:p>
                      <a:pPr algn="ctr"/>
                      <a:r>
                        <a:rPr lang="ru-RU" sz="1600" dirty="0" smtClean="0">
                          <a:solidFill>
                            <a:srgbClr val="002060"/>
                          </a:solidFill>
                        </a:rPr>
                        <a:t>Условные обозначения</a:t>
                      </a:r>
                      <a:endParaRPr lang="ru-RU" sz="1600" dirty="0">
                        <a:solidFill>
                          <a:srgbClr val="00206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795065725"/>
                  </a:ext>
                </a:extLst>
              </a:tr>
              <a:tr h="219627">
                <a:tc>
                  <a:txBody>
                    <a:bodyPr/>
                    <a:lstStyle/>
                    <a:p>
                      <a:pPr algn="ctr"/>
                      <a:r>
                        <a:rPr lang="ru-RU" sz="1600" b="1" dirty="0" smtClean="0">
                          <a:solidFill>
                            <a:srgbClr val="00B050"/>
                          </a:solidFill>
                        </a:rPr>
                        <a:t>Единое для всех</a:t>
                      </a:r>
                      <a:endParaRPr lang="ru-RU" sz="1600" b="1" dirty="0">
                        <a:solidFill>
                          <a:srgbClr val="00B05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89906887"/>
                  </a:ext>
                </a:extLst>
              </a:tr>
              <a:tr h="219627">
                <a:tc>
                  <a:txBody>
                    <a:bodyPr/>
                    <a:lstStyle/>
                    <a:p>
                      <a:pPr algn="ctr"/>
                      <a:r>
                        <a:rPr lang="ru-RU" sz="1600" b="1" dirty="0" smtClean="0">
                          <a:solidFill>
                            <a:srgbClr val="FF0000"/>
                          </a:solidFill>
                        </a:rPr>
                        <a:t>Вводит преподаватель</a:t>
                      </a:r>
                      <a:endParaRPr lang="ru-RU" sz="1600" b="1" dirty="0">
                        <a:solidFill>
                          <a:srgbClr val="FF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926791269"/>
                  </a:ext>
                </a:extLst>
              </a:tr>
              <a:tr h="219627">
                <a:tc>
                  <a:txBody>
                    <a:bodyPr/>
                    <a:lstStyle/>
                    <a:p>
                      <a:pPr algn="ctr"/>
                      <a:r>
                        <a:rPr lang="ru-RU" sz="1600" b="1" dirty="0" smtClean="0">
                          <a:solidFill>
                            <a:srgbClr val="FFC000"/>
                          </a:solidFill>
                        </a:rPr>
                        <a:t>Из</a:t>
                      </a:r>
                      <a:r>
                        <a:rPr lang="ru-RU" sz="1600" b="1" baseline="0" dirty="0" smtClean="0">
                          <a:solidFill>
                            <a:srgbClr val="FFC000"/>
                          </a:solidFill>
                        </a:rPr>
                        <a:t> рейтинга студента</a:t>
                      </a:r>
                      <a:endParaRPr lang="ru-RU" sz="1600" b="1" dirty="0">
                        <a:solidFill>
                          <a:srgbClr val="FFC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068923900"/>
                  </a:ext>
                </a:extLst>
              </a:tr>
              <a:tr h="219627">
                <a:tc>
                  <a:txBody>
                    <a:bodyPr/>
                    <a:lstStyle/>
                    <a:p>
                      <a:pPr algn="ctr"/>
                      <a:r>
                        <a:rPr lang="ru-RU" sz="1600" b="1" dirty="0" smtClean="0">
                          <a:solidFill>
                            <a:srgbClr val="C00000"/>
                          </a:solidFill>
                        </a:rPr>
                        <a:t>Считает </a:t>
                      </a:r>
                      <a:r>
                        <a:rPr lang="en-US" sz="1600" b="1" dirty="0" err="1" smtClean="0">
                          <a:solidFill>
                            <a:srgbClr val="C00000"/>
                          </a:solidFill>
                        </a:rPr>
                        <a:t>Idis</a:t>
                      </a:r>
                      <a:endParaRPr lang="ru-RU" sz="1600" b="1" dirty="0">
                        <a:solidFill>
                          <a:srgbClr val="C0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120500401"/>
                  </a:ext>
                </a:extLst>
              </a:tr>
            </a:tbl>
          </a:graphicData>
        </a:graphic>
      </p:graphicFrame>
      <p:sp>
        <p:nvSpPr>
          <p:cNvPr id="16" name="Rectangle 2"/>
          <p:cNvSpPr txBox="1">
            <a:spLocks noChangeArrowheads="1"/>
          </p:cNvSpPr>
          <p:nvPr/>
        </p:nvSpPr>
        <p:spPr>
          <a:xfrm>
            <a:off x="9800" y="0"/>
            <a:ext cx="5354288"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200" b="1" dirty="0">
                <a:solidFill>
                  <a:srgbClr val="002B82"/>
                </a:solidFill>
              </a:rPr>
              <a:t>Примеры оценок</a:t>
            </a:r>
          </a:p>
          <a:p>
            <a:r>
              <a:rPr lang="ru-RU" altLang="ru-RU" sz="3200" b="1" dirty="0">
                <a:solidFill>
                  <a:srgbClr val="002B82"/>
                </a:solidFill>
              </a:rPr>
              <a:t>Хорошист</a:t>
            </a:r>
          </a:p>
        </p:txBody>
      </p:sp>
    </p:spTree>
    <p:extLst>
      <p:ext uri="{BB962C8B-B14F-4D97-AF65-F5344CB8AC3E}">
        <p14:creationId xmlns:p14="http://schemas.microsoft.com/office/powerpoint/2010/main" xmlns="" val="1974805928"/>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1186715977"/>
              </p:ext>
            </p:extLst>
          </p:nvPr>
        </p:nvGraphicFramePr>
        <p:xfrm>
          <a:off x="107504" y="1628802"/>
          <a:ext cx="4320480" cy="2275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137827699"/>
                    </a:ext>
                  </a:extLst>
                </a:gridCol>
                <a:gridCol w="1872208">
                  <a:extLst>
                    <a:ext uri="{9D8B030D-6E8A-4147-A177-3AD203B41FA5}">
                      <a16:colId xmlns="" xmlns:a16="http://schemas.microsoft.com/office/drawing/2014/main" val="3826541792"/>
                    </a:ext>
                  </a:extLst>
                </a:gridCol>
                <a:gridCol w="100811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sz="1800" dirty="0" smtClean="0">
                          <a:solidFill>
                            <a:srgbClr val="002060"/>
                          </a:solidFill>
                        </a:rPr>
                        <a:t>Посещение</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smtClean="0">
                          <a:solidFill>
                            <a:srgbClr val="002060"/>
                          </a:solidFill>
                        </a:rPr>
                        <a:t>Работа на занят.</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err="1" smtClean="0">
                          <a:solidFill>
                            <a:srgbClr val="002060"/>
                          </a:solidFill>
                        </a:rPr>
                        <a:t>Творч</a:t>
                      </a:r>
                      <a:r>
                        <a:rPr lang="ru-RU" sz="1800" dirty="0" smtClean="0">
                          <a:solidFill>
                            <a:srgbClr val="002060"/>
                          </a:solidFill>
                        </a:rPr>
                        <a:t>.</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10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00B050"/>
                          </a:solidFill>
                        </a:rPr>
                        <a:t>20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 </a:t>
                      </a:r>
                      <a:r>
                        <a:rPr lang="ru-RU" dirty="0" smtClean="0">
                          <a:solidFill>
                            <a:srgbClr val="002060"/>
                          </a:solidFill>
                        </a:rPr>
                        <a:t>–</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0,5</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0000"/>
                          </a:solidFill>
                        </a:rPr>
                        <a:t>1</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C000"/>
                          </a:solidFill>
                        </a:rPr>
                        <a:t>0</a:t>
                      </a:r>
                      <a:endParaRPr lang="ru-RU" b="1" dirty="0">
                        <a:solidFill>
                          <a:srgbClr val="FFC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0,5</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1</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0</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994926523"/>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xmlns="" val="384156563"/>
              </p:ext>
            </p:extLst>
          </p:nvPr>
        </p:nvGraphicFramePr>
        <p:xfrm>
          <a:off x="4535996" y="1628800"/>
          <a:ext cx="3024336" cy="2029104"/>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137827699"/>
                    </a:ext>
                  </a:extLst>
                </a:gridCol>
                <a:gridCol w="1052940">
                  <a:extLst>
                    <a:ext uri="{9D8B030D-6E8A-4147-A177-3AD203B41FA5}">
                      <a16:colId xmlns="" xmlns:a16="http://schemas.microsoft.com/office/drawing/2014/main" val="3826541792"/>
                    </a:ext>
                  </a:extLst>
                </a:gridCol>
                <a:gridCol w="103529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Оценивание в семестре</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b="1" dirty="0" smtClean="0">
                          <a:solidFill>
                            <a:srgbClr val="FF0000"/>
                          </a:solidFill>
                        </a:rPr>
                        <a:t>ОС1</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ОС3</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FF0000"/>
                          </a:solidFill>
                        </a:rPr>
                        <a:t>10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30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 </a:t>
                      </a:r>
                      <a:r>
                        <a:rPr lang="en-US"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 </a:t>
                      </a:r>
                      <a:r>
                        <a:rPr lang="en-US"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a:t>
                      </a:r>
                      <a:r>
                        <a:rPr lang="en-US" baseline="0" dirty="0" smtClean="0">
                          <a:solidFill>
                            <a:srgbClr val="002060"/>
                          </a:solidFill>
                        </a:rPr>
                        <a:t> </a:t>
                      </a:r>
                      <a:r>
                        <a:rPr lang="en-US" b="1" baseline="0"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6</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18</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15828785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147704825"/>
              </p:ext>
            </p:extLst>
          </p:nvPr>
        </p:nvGraphicFramePr>
        <p:xfrm>
          <a:off x="7668344" y="1628800"/>
          <a:ext cx="1319808" cy="2275560"/>
        </p:xfrm>
        <a:graphic>
          <a:graphicData uri="http://schemas.openxmlformats.org/drawingml/2006/table">
            <a:tbl>
              <a:tblPr firstRow="1" bandRow="1">
                <a:tableStyleId>{5C22544A-7EE6-4342-B048-85BDC9FD1C3A}</a:tableStyleId>
              </a:tblPr>
              <a:tblGrid>
                <a:gridCol w="1319808">
                  <a:extLst>
                    <a:ext uri="{9D8B030D-6E8A-4147-A177-3AD203B41FA5}">
                      <a16:colId xmlns="" xmlns:a16="http://schemas.microsoft.com/office/drawing/2014/main" val="1556284246"/>
                    </a:ext>
                  </a:extLst>
                </a:gridCol>
              </a:tblGrid>
              <a:tr h="338184">
                <a:tc>
                  <a:txBody>
                    <a:bodyPr/>
                    <a:lstStyle/>
                    <a:p>
                      <a:pPr algn="ctr"/>
                      <a:r>
                        <a:rPr lang="ru-RU" dirty="0" err="1" smtClean="0">
                          <a:solidFill>
                            <a:srgbClr val="002060"/>
                          </a:solidFill>
                        </a:rPr>
                        <a:t>Пром</a:t>
                      </a:r>
                      <a:r>
                        <a:rPr lang="ru-RU" dirty="0" smtClean="0">
                          <a:solidFill>
                            <a:srgbClr val="002060"/>
                          </a:solidFill>
                        </a:rPr>
                        <a:t>.</a:t>
                      </a:r>
                      <a:r>
                        <a:rPr lang="ru-RU" baseline="0" dirty="0" smtClean="0">
                          <a:solidFill>
                            <a:srgbClr val="002060"/>
                          </a:solidFill>
                        </a:rPr>
                        <a:t> </a:t>
                      </a:r>
                      <a:r>
                        <a:rPr lang="ru-RU" baseline="0" dirty="0" err="1" smtClean="0">
                          <a:solidFill>
                            <a:srgbClr val="002060"/>
                          </a:solidFill>
                        </a:rPr>
                        <a:t>атт</a:t>
                      </a:r>
                      <a:r>
                        <a:rPr lang="ru-RU" baseline="0"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940376865"/>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990000"/>
                          </a:solidFill>
                        </a:rPr>
                        <a:t>Экзамен</a:t>
                      </a: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2040286642"/>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40</a:t>
                      </a:r>
                      <a:endParaRPr lang="ru-RU" b="1" dirty="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704758080"/>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MIN </a:t>
                      </a:r>
                      <a:r>
                        <a:rPr lang="en-US" b="1" dirty="0" smtClean="0">
                          <a:solidFill>
                            <a:srgbClr val="00B050"/>
                          </a:solidFill>
                        </a:rPr>
                        <a:t>24</a:t>
                      </a:r>
                      <a:endParaRPr lang="ru-RU" b="1" dirty="0" smtClean="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453360413"/>
                  </a:ext>
                </a:extLst>
              </a:tr>
              <a:tr h="338184">
                <a:tc>
                  <a:txBody>
                    <a:bodyPr/>
                    <a:lstStyle/>
                    <a:p>
                      <a:pPr algn="ctr"/>
                      <a:r>
                        <a:rPr lang="ru-RU" b="1" dirty="0" smtClean="0">
                          <a:solidFill>
                            <a:srgbClr val="FF0000"/>
                          </a:solidFill>
                        </a:rPr>
                        <a:t>25</a:t>
                      </a:r>
                      <a:endParaRPr lang="ru-RU" b="1" dirty="0">
                        <a:solidFill>
                          <a:srgbClr val="FF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662941999"/>
                  </a:ext>
                </a:extLst>
              </a:tr>
              <a:tr h="338184">
                <a:tc>
                  <a:txBody>
                    <a:bodyPr/>
                    <a:lstStyle/>
                    <a:p>
                      <a:pPr algn="ctr"/>
                      <a:r>
                        <a:rPr lang="ru-RU" b="1" dirty="0" smtClean="0">
                          <a:solidFill>
                            <a:srgbClr val="990000"/>
                          </a:solidFill>
                        </a:rPr>
                        <a:t>25</a:t>
                      </a:r>
                      <a:endParaRPr lang="ru-RU" b="1" dirty="0">
                        <a:solidFill>
                          <a:srgbClr val="99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228421219"/>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2631135143"/>
              </p:ext>
            </p:extLst>
          </p:nvPr>
        </p:nvGraphicFramePr>
        <p:xfrm>
          <a:off x="107504" y="4021696"/>
          <a:ext cx="4320480" cy="62064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137827699"/>
                    </a:ext>
                  </a:extLst>
                </a:gridCol>
              </a:tblGrid>
              <a:tr h="288032">
                <a:tc>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037098180"/>
                  </a:ext>
                </a:extLst>
              </a:tr>
              <a:tr h="288032">
                <a:tc>
                  <a:txBody>
                    <a:bodyPr/>
                    <a:lstStyle/>
                    <a:p>
                      <a:pPr algn="ctr"/>
                      <a:r>
                        <a:rPr lang="ru-RU" sz="1800" b="1" dirty="0" smtClean="0">
                          <a:solidFill>
                            <a:srgbClr val="990000"/>
                          </a:solidFill>
                        </a:rPr>
                        <a:t>1,5</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xmlns="" val="3403118169"/>
              </p:ext>
            </p:extLst>
          </p:nvPr>
        </p:nvGraphicFramePr>
        <p:xfrm>
          <a:off x="4535996" y="4021696"/>
          <a:ext cx="3024336" cy="894960"/>
        </p:xfrm>
        <a:graphic>
          <a:graphicData uri="http://schemas.openxmlformats.org/drawingml/2006/table">
            <a:tbl>
              <a:tblPr firstRow="1" bandRow="1">
                <a:tableStyleId>{5C22544A-7EE6-4342-B048-85BDC9FD1C3A}</a:tableStyleId>
              </a:tblPr>
              <a:tblGrid>
                <a:gridCol w="3024336">
                  <a:extLst>
                    <a:ext uri="{9D8B030D-6E8A-4147-A177-3AD203B41FA5}">
                      <a16:colId xmlns="" xmlns:a16="http://schemas.microsoft.com/office/drawing/2014/main" val="2137827699"/>
                    </a:ext>
                  </a:extLst>
                </a:gridCol>
              </a:tblGrid>
              <a:tr h="310320">
                <a:tc>
                  <a:txBody>
                    <a:bodyPr/>
                    <a:lstStyle/>
                    <a:p>
                      <a:pPr algn="ctr"/>
                      <a:r>
                        <a:rPr lang="ru-RU" dirty="0" smtClean="0">
                          <a:solidFill>
                            <a:srgbClr val="002060"/>
                          </a:solidFill>
                        </a:rPr>
                        <a:t>Оценивание компетенций</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37098180"/>
                  </a:ext>
                </a:extLst>
              </a:tr>
              <a:tr h="310320">
                <a:tc>
                  <a:txBody>
                    <a:bodyPr/>
                    <a:lstStyle/>
                    <a:p>
                      <a:pPr algn="ctr"/>
                      <a:r>
                        <a:rPr lang="ru-RU" b="1" dirty="0" smtClean="0">
                          <a:solidFill>
                            <a:srgbClr val="990000"/>
                          </a:solidFill>
                        </a:rPr>
                        <a:t>36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xmlns="" val="2841625356"/>
              </p:ext>
            </p:extLst>
          </p:nvPr>
        </p:nvGraphicFramePr>
        <p:xfrm>
          <a:off x="107426" y="5006126"/>
          <a:ext cx="7452828" cy="620640"/>
        </p:xfrm>
        <a:graphic>
          <a:graphicData uri="http://schemas.openxmlformats.org/drawingml/2006/table">
            <a:tbl>
              <a:tblPr firstRow="1" bandRow="1">
                <a:tableStyleId>{5C22544A-7EE6-4342-B048-85BDC9FD1C3A}</a:tableStyleId>
              </a:tblPr>
              <a:tblGrid>
                <a:gridCol w="7452828">
                  <a:extLst>
                    <a:ext uri="{9D8B030D-6E8A-4147-A177-3AD203B41FA5}">
                      <a16:colId xmlns="" xmlns:a16="http://schemas.microsoft.com/office/drawing/2014/main" val="2137827699"/>
                    </a:ext>
                  </a:extLst>
                </a:gridCol>
              </a:tblGrid>
              <a:tr h="260064">
                <a:tc>
                  <a:txBody>
                    <a:bodyPr/>
                    <a:lstStyle/>
                    <a:p>
                      <a:pPr algn="ctr"/>
                      <a:r>
                        <a:rPr lang="ru-RU" dirty="0" smtClean="0">
                          <a:solidFill>
                            <a:srgbClr val="002060"/>
                          </a:solidFill>
                        </a:rPr>
                        <a:t>К</a:t>
                      </a:r>
                      <a:r>
                        <a:rPr lang="ru-RU" baseline="0" dirty="0" smtClean="0">
                          <a:solidFill>
                            <a:srgbClr val="002060"/>
                          </a:solidFill>
                        </a:rPr>
                        <a:t>оличество баллов за работу в семестре (</a:t>
                      </a:r>
                      <a:r>
                        <a:rPr lang="en-US" dirty="0" smtClean="0">
                          <a:solidFill>
                            <a:srgbClr val="002060"/>
                          </a:solidFill>
                        </a:rPr>
                        <a:t>MAX=</a:t>
                      </a:r>
                      <a:r>
                        <a:rPr lang="ru-RU" dirty="0" smtClean="0">
                          <a:solidFill>
                            <a:srgbClr val="00B050"/>
                          </a:solidFill>
                        </a:rPr>
                        <a:t>6</a:t>
                      </a:r>
                      <a:r>
                        <a:rPr lang="en-US" dirty="0" smtClean="0">
                          <a:solidFill>
                            <a:srgbClr val="00B050"/>
                          </a:solidFill>
                        </a:rPr>
                        <a:t>0</a:t>
                      </a:r>
                      <a:r>
                        <a:rPr lang="ru-RU"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3037098180"/>
                  </a:ext>
                </a:extLst>
              </a:tr>
              <a:tr h="260064">
                <a:tc>
                  <a:txBody>
                    <a:bodyPr/>
                    <a:lstStyle/>
                    <a:p>
                      <a:pPr algn="ctr"/>
                      <a:r>
                        <a:rPr lang="ru-RU" sz="1800" b="1" dirty="0" smtClean="0">
                          <a:solidFill>
                            <a:srgbClr val="990000"/>
                          </a:solidFill>
                        </a:rPr>
                        <a:t>37,5</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2458986645"/>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xmlns="" val="3488697629"/>
              </p:ext>
            </p:extLst>
          </p:nvPr>
        </p:nvGraphicFramePr>
        <p:xfrm>
          <a:off x="92108" y="5985163"/>
          <a:ext cx="8880648" cy="620640"/>
        </p:xfrm>
        <a:graphic>
          <a:graphicData uri="http://schemas.openxmlformats.org/drawingml/2006/table">
            <a:tbl>
              <a:tblPr firstRow="1" bandRow="1">
                <a:tableStyleId>{5C22544A-7EE6-4342-B048-85BDC9FD1C3A}</a:tableStyleId>
              </a:tblPr>
              <a:tblGrid>
                <a:gridCol w="6120680">
                  <a:extLst>
                    <a:ext uri="{9D8B030D-6E8A-4147-A177-3AD203B41FA5}">
                      <a16:colId xmlns="" xmlns:a16="http://schemas.microsoft.com/office/drawing/2014/main" val="2137827699"/>
                    </a:ext>
                  </a:extLst>
                </a:gridCol>
                <a:gridCol w="2759968">
                  <a:extLst>
                    <a:ext uri="{9D8B030D-6E8A-4147-A177-3AD203B41FA5}">
                      <a16:colId xmlns="" xmlns:a16="http://schemas.microsoft.com/office/drawing/2014/main" val="2305143541"/>
                    </a:ext>
                  </a:extLst>
                </a:gridCol>
              </a:tblGrid>
              <a:tr h="278956">
                <a:tc>
                  <a:txBody>
                    <a:bodyPr/>
                    <a:lstStyle/>
                    <a:p>
                      <a:pPr algn="ctr"/>
                      <a:r>
                        <a:rPr lang="ru-RU" dirty="0" smtClean="0">
                          <a:solidFill>
                            <a:srgbClr val="002060"/>
                          </a:solidFill>
                        </a:rPr>
                        <a:t>Общее</a:t>
                      </a:r>
                      <a:r>
                        <a:rPr lang="ru-RU" baseline="0" dirty="0" smtClean="0">
                          <a:solidFill>
                            <a:srgbClr val="002060"/>
                          </a:solidFill>
                        </a:rPr>
                        <a:t> количество баллов за семестр</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dirty="0" smtClean="0">
                          <a:solidFill>
                            <a:srgbClr val="002060"/>
                          </a:solidFill>
                        </a:rPr>
                        <a:t>Оценка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3037098180"/>
                  </a:ext>
                </a:extLst>
              </a:tr>
              <a:tr h="278956">
                <a:tc>
                  <a:txBody>
                    <a:bodyPr/>
                    <a:lstStyle/>
                    <a:p>
                      <a:pPr algn="ctr"/>
                      <a:r>
                        <a:rPr lang="ru-RU" sz="1800" b="1" dirty="0" smtClean="0">
                          <a:solidFill>
                            <a:srgbClr val="990000"/>
                          </a:solidFill>
                        </a:rPr>
                        <a:t>62,5</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sz="1800" b="1" dirty="0" err="1" smtClean="0">
                          <a:solidFill>
                            <a:srgbClr val="990000"/>
                          </a:solidFill>
                        </a:rPr>
                        <a:t>Удовл</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2458986645"/>
                  </a:ext>
                </a:extLst>
              </a:tr>
            </a:tbl>
          </a:graphicData>
        </a:graphic>
      </p:graphicFrame>
      <p:sp>
        <p:nvSpPr>
          <p:cNvPr id="11" name="Левая фигурная скобка 10"/>
          <p:cNvSpPr/>
          <p:nvPr/>
        </p:nvSpPr>
        <p:spPr>
          <a:xfrm rot="16200000">
            <a:off x="2096186" y="1683918"/>
            <a:ext cx="343038" cy="4320557"/>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Левая фигурная скобка 22"/>
          <p:cNvSpPr/>
          <p:nvPr/>
        </p:nvSpPr>
        <p:spPr>
          <a:xfrm rot="16200000">
            <a:off x="5873119" y="2328133"/>
            <a:ext cx="343038" cy="3024411"/>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Левая фигурная скобка 23"/>
          <p:cNvSpPr/>
          <p:nvPr/>
        </p:nvSpPr>
        <p:spPr>
          <a:xfrm rot="16200000">
            <a:off x="3662360" y="1089481"/>
            <a:ext cx="343038" cy="7452905"/>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3014" name="Соединительная линия уступом 43013"/>
          <p:cNvCxnSpPr>
            <a:stCxn id="6" idx="2"/>
            <a:endCxn id="21" idx="0"/>
          </p:cNvCxnSpPr>
          <p:nvPr/>
        </p:nvCxnSpPr>
        <p:spPr>
          <a:xfrm rot="5400000">
            <a:off x="5389939" y="3046853"/>
            <a:ext cx="2080803" cy="3795816"/>
          </a:xfrm>
          <a:prstGeom prst="bentConnector3">
            <a:avLst>
              <a:gd name="adj1" fmla="val 50000"/>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p:cNvCxnSpPr>
            <a:stCxn id="20" idx="2"/>
            <a:endCxn id="21" idx="0"/>
          </p:cNvCxnSpPr>
          <p:nvPr/>
        </p:nvCxnSpPr>
        <p:spPr>
          <a:xfrm rot="16200000" flipH="1">
            <a:off x="4003938" y="5456668"/>
            <a:ext cx="358397" cy="698592"/>
          </a:xfrm>
          <a:prstGeom prst="bentConnector3">
            <a:avLst>
              <a:gd name="adj1" fmla="val 48401"/>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0" name="Таблица 39"/>
          <p:cNvGraphicFramePr>
            <a:graphicFrameLocks noGrp="1"/>
          </p:cNvGraphicFramePr>
          <p:nvPr/>
        </p:nvGraphicFramePr>
        <p:xfrm>
          <a:off x="5421752" y="85418"/>
          <a:ext cx="2880319" cy="1399200"/>
        </p:xfrm>
        <a:graphic>
          <a:graphicData uri="http://schemas.openxmlformats.org/drawingml/2006/table">
            <a:tbl>
              <a:tblPr firstRow="1" bandRow="1">
                <a:tableStyleId>{5C22544A-7EE6-4342-B048-85BDC9FD1C3A}</a:tableStyleId>
              </a:tblPr>
              <a:tblGrid>
                <a:gridCol w="2880319">
                  <a:extLst>
                    <a:ext uri="{9D8B030D-6E8A-4147-A177-3AD203B41FA5}">
                      <a16:colId xmlns="" xmlns:a16="http://schemas.microsoft.com/office/drawing/2014/main" val="760728350"/>
                    </a:ext>
                  </a:extLst>
                </a:gridCol>
              </a:tblGrid>
              <a:tr h="219627">
                <a:tc>
                  <a:txBody>
                    <a:bodyPr/>
                    <a:lstStyle/>
                    <a:p>
                      <a:pPr algn="ctr"/>
                      <a:r>
                        <a:rPr lang="ru-RU" sz="1600" dirty="0" smtClean="0">
                          <a:solidFill>
                            <a:srgbClr val="002060"/>
                          </a:solidFill>
                        </a:rPr>
                        <a:t>Условные обозначения</a:t>
                      </a:r>
                      <a:endParaRPr lang="ru-RU" sz="1600" dirty="0">
                        <a:solidFill>
                          <a:srgbClr val="00206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795065725"/>
                  </a:ext>
                </a:extLst>
              </a:tr>
              <a:tr h="219627">
                <a:tc>
                  <a:txBody>
                    <a:bodyPr/>
                    <a:lstStyle/>
                    <a:p>
                      <a:pPr algn="ctr"/>
                      <a:r>
                        <a:rPr lang="ru-RU" sz="1600" b="1" dirty="0" smtClean="0">
                          <a:solidFill>
                            <a:srgbClr val="00B050"/>
                          </a:solidFill>
                        </a:rPr>
                        <a:t>Единое для всех</a:t>
                      </a:r>
                      <a:endParaRPr lang="ru-RU" sz="1600" b="1" dirty="0">
                        <a:solidFill>
                          <a:srgbClr val="00B05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89906887"/>
                  </a:ext>
                </a:extLst>
              </a:tr>
              <a:tr h="219627">
                <a:tc>
                  <a:txBody>
                    <a:bodyPr/>
                    <a:lstStyle/>
                    <a:p>
                      <a:pPr algn="ctr"/>
                      <a:r>
                        <a:rPr lang="ru-RU" sz="1600" b="1" dirty="0" smtClean="0">
                          <a:solidFill>
                            <a:srgbClr val="FF0000"/>
                          </a:solidFill>
                        </a:rPr>
                        <a:t>Вводит преподаватель</a:t>
                      </a:r>
                      <a:endParaRPr lang="ru-RU" sz="1600" b="1" dirty="0">
                        <a:solidFill>
                          <a:srgbClr val="FF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926791269"/>
                  </a:ext>
                </a:extLst>
              </a:tr>
              <a:tr h="219627">
                <a:tc>
                  <a:txBody>
                    <a:bodyPr/>
                    <a:lstStyle/>
                    <a:p>
                      <a:pPr algn="ctr"/>
                      <a:r>
                        <a:rPr lang="ru-RU" sz="1600" b="1" dirty="0" smtClean="0">
                          <a:solidFill>
                            <a:srgbClr val="FFC000"/>
                          </a:solidFill>
                        </a:rPr>
                        <a:t>Из</a:t>
                      </a:r>
                      <a:r>
                        <a:rPr lang="ru-RU" sz="1600" b="1" baseline="0" dirty="0" smtClean="0">
                          <a:solidFill>
                            <a:srgbClr val="FFC000"/>
                          </a:solidFill>
                        </a:rPr>
                        <a:t> рейтинга студента</a:t>
                      </a:r>
                      <a:endParaRPr lang="ru-RU" sz="1600" b="1" dirty="0">
                        <a:solidFill>
                          <a:srgbClr val="FFC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068923900"/>
                  </a:ext>
                </a:extLst>
              </a:tr>
              <a:tr h="219627">
                <a:tc>
                  <a:txBody>
                    <a:bodyPr/>
                    <a:lstStyle/>
                    <a:p>
                      <a:pPr algn="ctr"/>
                      <a:r>
                        <a:rPr lang="ru-RU" sz="1600" b="1" dirty="0" smtClean="0">
                          <a:solidFill>
                            <a:srgbClr val="C00000"/>
                          </a:solidFill>
                        </a:rPr>
                        <a:t>Считает </a:t>
                      </a:r>
                      <a:r>
                        <a:rPr lang="en-US" sz="1600" b="1" dirty="0" err="1" smtClean="0">
                          <a:solidFill>
                            <a:srgbClr val="C00000"/>
                          </a:solidFill>
                        </a:rPr>
                        <a:t>Idis</a:t>
                      </a:r>
                      <a:endParaRPr lang="ru-RU" sz="1600" b="1" dirty="0">
                        <a:solidFill>
                          <a:srgbClr val="C0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120500401"/>
                  </a:ext>
                </a:extLst>
              </a:tr>
            </a:tbl>
          </a:graphicData>
        </a:graphic>
      </p:graphicFrame>
      <p:sp>
        <p:nvSpPr>
          <p:cNvPr id="17" name="Rectangle 2"/>
          <p:cNvSpPr txBox="1">
            <a:spLocks noChangeArrowheads="1"/>
          </p:cNvSpPr>
          <p:nvPr/>
        </p:nvSpPr>
        <p:spPr>
          <a:xfrm>
            <a:off x="9800" y="0"/>
            <a:ext cx="5354288"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200" b="1" dirty="0">
                <a:solidFill>
                  <a:srgbClr val="002B82"/>
                </a:solidFill>
              </a:rPr>
              <a:t>Примеры оценок</a:t>
            </a:r>
          </a:p>
          <a:p>
            <a:r>
              <a:rPr lang="ru-RU" altLang="ru-RU" sz="3200" b="1" dirty="0">
                <a:solidFill>
                  <a:srgbClr val="002B82"/>
                </a:solidFill>
              </a:rPr>
              <a:t>Троечник</a:t>
            </a:r>
          </a:p>
        </p:txBody>
      </p:sp>
    </p:spTree>
    <p:extLst>
      <p:ext uri="{BB962C8B-B14F-4D97-AF65-F5344CB8AC3E}">
        <p14:creationId xmlns:p14="http://schemas.microsoft.com/office/powerpoint/2010/main" xmlns="" val="208697925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3313214531"/>
              </p:ext>
            </p:extLst>
          </p:nvPr>
        </p:nvGraphicFramePr>
        <p:xfrm>
          <a:off x="107504" y="1628802"/>
          <a:ext cx="4320480" cy="2275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137827699"/>
                    </a:ext>
                  </a:extLst>
                </a:gridCol>
                <a:gridCol w="1872208">
                  <a:extLst>
                    <a:ext uri="{9D8B030D-6E8A-4147-A177-3AD203B41FA5}">
                      <a16:colId xmlns="" xmlns:a16="http://schemas.microsoft.com/office/drawing/2014/main" val="3826541792"/>
                    </a:ext>
                  </a:extLst>
                </a:gridCol>
                <a:gridCol w="100811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sz="1800" dirty="0" smtClean="0">
                          <a:solidFill>
                            <a:srgbClr val="002060"/>
                          </a:solidFill>
                        </a:rPr>
                        <a:t>Посещение</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smtClean="0">
                          <a:solidFill>
                            <a:srgbClr val="002060"/>
                          </a:solidFill>
                        </a:rPr>
                        <a:t>Работа на занят.</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err="1" smtClean="0">
                          <a:solidFill>
                            <a:srgbClr val="002060"/>
                          </a:solidFill>
                        </a:rPr>
                        <a:t>Творч</a:t>
                      </a:r>
                      <a:r>
                        <a:rPr lang="ru-RU" sz="1800" dirty="0" smtClean="0">
                          <a:solidFill>
                            <a:srgbClr val="002060"/>
                          </a:solidFill>
                        </a:rPr>
                        <a:t>.</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10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00B050"/>
                          </a:solidFill>
                        </a:rPr>
                        <a:t>20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 </a:t>
                      </a:r>
                      <a:r>
                        <a:rPr lang="ru-RU" dirty="0" smtClean="0">
                          <a:solidFill>
                            <a:srgbClr val="002060"/>
                          </a:solidFill>
                        </a:rPr>
                        <a:t>–</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6</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0000"/>
                          </a:solidFill>
                        </a:rPr>
                        <a:t>14</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C000"/>
                          </a:solidFill>
                        </a:rPr>
                        <a:t>15</a:t>
                      </a:r>
                      <a:endParaRPr lang="ru-RU" b="1" dirty="0">
                        <a:solidFill>
                          <a:srgbClr val="FFC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6</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14</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15</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994926523"/>
                  </a:ext>
                </a:extLst>
              </a:tr>
            </a:tbl>
          </a:graphicData>
        </a:graphic>
      </p:graphicFrame>
      <p:graphicFrame>
        <p:nvGraphicFramePr>
          <p:cNvPr id="14" name="Таблица 13"/>
          <p:cNvGraphicFramePr>
            <a:graphicFrameLocks noGrp="1"/>
          </p:cNvGraphicFramePr>
          <p:nvPr/>
        </p:nvGraphicFramePr>
        <p:xfrm>
          <a:off x="4535996" y="1628800"/>
          <a:ext cx="3024336" cy="2029104"/>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137827699"/>
                    </a:ext>
                  </a:extLst>
                </a:gridCol>
                <a:gridCol w="1052940">
                  <a:extLst>
                    <a:ext uri="{9D8B030D-6E8A-4147-A177-3AD203B41FA5}">
                      <a16:colId xmlns="" xmlns:a16="http://schemas.microsoft.com/office/drawing/2014/main" val="3826541792"/>
                    </a:ext>
                  </a:extLst>
                </a:gridCol>
                <a:gridCol w="103529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Оценивание в семестре</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b="1" dirty="0" smtClean="0">
                          <a:solidFill>
                            <a:srgbClr val="FF0000"/>
                          </a:solidFill>
                        </a:rPr>
                        <a:t>ОС1</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ОС3</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FF0000"/>
                          </a:solidFill>
                        </a:rPr>
                        <a:t>10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30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 </a:t>
                      </a:r>
                      <a:r>
                        <a:rPr lang="en-US"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 </a:t>
                      </a:r>
                      <a:r>
                        <a:rPr lang="en-US"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a:t>
                      </a:r>
                      <a:r>
                        <a:rPr lang="en-US" baseline="0" dirty="0" smtClean="0">
                          <a:solidFill>
                            <a:srgbClr val="002060"/>
                          </a:solidFill>
                        </a:rPr>
                        <a:t> </a:t>
                      </a:r>
                      <a:r>
                        <a:rPr lang="en-US" b="1" baseline="0"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7</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15</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7</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15</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20</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15828785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366177924"/>
              </p:ext>
            </p:extLst>
          </p:nvPr>
        </p:nvGraphicFramePr>
        <p:xfrm>
          <a:off x="7668344" y="1628800"/>
          <a:ext cx="1319808" cy="2275560"/>
        </p:xfrm>
        <a:graphic>
          <a:graphicData uri="http://schemas.openxmlformats.org/drawingml/2006/table">
            <a:tbl>
              <a:tblPr firstRow="1" bandRow="1">
                <a:tableStyleId>{5C22544A-7EE6-4342-B048-85BDC9FD1C3A}</a:tableStyleId>
              </a:tblPr>
              <a:tblGrid>
                <a:gridCol w="1319808">
                  <a:extLst>
                    <a:ext uri="{9D8B030D-6E8A-4147-A177-3AD203B41FA5}">
                      <a16:colId xmlns="" xmlns:a16="http://schemas.microsoft.com/office/drawing/2014/main" val="1556284246"/>
                    </a:ext>
                  </a:extLst>
                </a:gridCol>
              </a:tblGrid>
              <a:tr h="338184">
                <a:tc>
                  <a:txBody>
                    <a:bodyPr/>
                    <a:lstStyle/>
                    <a:p>
                      <a:pPr algn="ctr"/>
                      <a:r>
                        <a:rPr lang="ru-RU" dirty="0" err="1" smtClean="0">
                          <a:solidFill>
                            <a:srgbClr val="002060"/>
                          </a:solidFill>
                        </a:rPr>
                        <a:t>Пром</a:t>
                      </a:r>
                      <a:r>
                        <a:rPr lang="ru-RU" dirty="0" smtClean="0">
                          <a:solidFill>
                            <a:srgbClr val="002060"/>
                          </a:solidFill>
                        </a:rPr>
                        <a:t>.</a:t>
                      </a:r>
                      <a:r>
                        <a:rPr lang="ru-RU" baseline="0" dirty="0" smtClean="0">
                          <a:solidFill>
                            <a:srgbClr val="002060"/>
                          </a:solidFill>
                        </a:rPr>
                        <a:t> </a:t>
                      </a:r>
                      <a:r>
                        <a:rPr lang="ru-RU" baseline="0" dirty="0" err="1" smtClean="0">
                          <a:solidFill>
                            <a:srgbClr val="002060"/>
                          </a:solidFill>
                        </a:rPr>
                        <a:t>атт</a:t>
                      </a:r>
                      <a:r>
                        <a:rPr lang="ru-RU" baseline="0"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940376865"/>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990000"/>
                          </a:solidFill>
                        </a:rPr>
                        <a:t>Экзамен</a:t>
                      </a: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2040286642"/>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40</a:t>
                      </a:r>
                      <a:endParaRPr lang="ru-RU" b="1" dirty="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704758080"/>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MIN </a:t>
                      </a:r>
                      <a:r>
                        <a:rPr lang="en-US" b="1" dirty="0" smtClean="0">
                          <a:solidFill>
                            <a:srgbClr val="00B050"/>
                          </a:solidFill>
                        </a:rPr>
                        <a:t>24</a:t>
                      </a:r>
                      <a:endParaRPr lang="ru-RU" b="1" dirty="0" smtClean="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453360413"/>
                  </a:ext>
                </a:extLst>
              </a:tr>
              <a:tr h="338184">
                <a:tc>
                  <a:txBody>
                    <a:bodyPr/>
                    <a:lstStyle/>
                    <a:p>
                      <a:pPr algn="ctr"/>
                      <a:r>
                        <a:rPr lang="ru-RU" b="1" dirty="0" smtClean="0">
                          <a:solidFill>
                            <a:srgbClr val="FF0000"/>
                          </a:solidFill>
                        </a:rPr>
                        <a:t>20</a:t>
                      </a:r>
                      <a:endParaRPr lang="ru-RU" b="1" dirty="0">
                        <a:solidFill>
                          <a:srgbClr val="FF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662941999"/>
                  </a:ext>
                </a:extLst>
              </a:tr>
              <a:tr h="338184">
                <a:tc>
                  <a:txBody>
                    <a:bodyPr/>
                    <a:lstStyle/>
                    <a:p>
                      <a:pPr algn="ctr"/>
                      <a:r>
                        <a:rPr lang="ru-RU" b="1" dirty="0" smtClean="0">
                          <a:solidFill>
                            <a:srgbClr val="990000"/>
                          </a:solidFill>
                        </a:rPr>
                        <a:t>Неуд.</a:t>
                      </a:r>
                      <a:endParaRPr lang="ru-RU" b="1" dirty="0">
                        <a:solidFill>
                          <a:srgbClr val="99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228421219"/>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1101576097"/>
              </p:ext>
            </p:extLst>
          </p:nvPr>
        </p:nvGraphicFramePr>
        <p:xfrm>
          <a:off x="107504" y="4021696"/>
          <a:ext cx="4320480" cy="62064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137827699"/>
                    </a:ext>
                  </a:extLst>
                </a:gridCol>
              </a:tblGrid>
              <a:tr h="288032">
                <a:tc>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037098180"/>
                  </a:ext>
                </a:extLst>
              </a:tr>
              <a:tr h="288032">
                <a:tc>
                  <a:txBody>
                    <a:bodyPr/>
                    <a:lstStyle/>
                    <a:p>
                      <a:pPr algn="ctr"/>
                      <a:r>
                        <a:rPr lang="ru-RU" sz="1800" b="1" dirty="0" smtClean="0">
                          <a:solidFill>
                            <a:srgbClr val="990000"/>
                          </a:solidFill>
                        </a:rPr>
                        <a:t>35</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xmlns="" val="3517231321"/>
              </p:ext>
            </p:extLst>
          </p:nvPr>
        </p:nvGraphicFramePr>
        <p:xfrm>
          <a:off x="4535996" y="4021696"/>
          <a:ext cx="3024336" cy="894960"/>
        </p:xfrm>
        <a:graphic>
          <a:graphicData uri="http://schemas.openxmlformats.org/drawingml/2006/table">
            <a:tbl>
              <a:tblPr firstRow="1" bandRow="1">
                <a:tableStyleId>{5C22544A-7EE6-4342-B048-85BDC9FD1C3A}</a:tableStyleId>
              </a:tblPr>
              <a:tblGrid>
                <a:gridCol w="3024336">
                  <a:extLst>
                    <a:ext uri="{9D8B030D-6E8A-4147-A177-3AD203B41FA5}">
                      <a16:colId xmlns="" xmlns:a16="http://schemas.microsoft.com/office/drawing/2014/main" val="2137827699"/>
                    </a:ext>
                  </a:extLst>
                </a:gridCol>
              </a:tblGrid>
              <a:tr h="310320">
                <a:tc>
                  <a:txBody>
                    <a:bodyPr/>
                    <a:lstStyle/>
                    <a:p>
                      <a:pPr algn="ctr"/>
                      <a:r>
                        <a:rPr lang="ru-RU" dirty="0" smtClean="0">
                          <a:solidFill>
                            <a:srgbClr val="002060"/>
                          </a:solidFill>
                        </a:rPr>
                        <a:t>Оценивание компетенций</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37098180"/>
                  </a:ext>
                </a:extLst>
              </a:tr>
              <a:tr h="310320">
                <a:tc>
                  <a:txBody>
                    <a:bodyPr/>
                    <a:lstStyle/>
                    <a:p>
                      <a:pPr algn="ctr"/>
                      <a:r>
                        <a:rPr lang="en-US" b="1" dirty="0" smtClean="0">
                          <a:solidFill>
                            <a:srgbClr val="990000"/>
                          </a:solidFill>
                        </a:rPr>
                        <a:t>42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bl>
          </a:graphicData>
        </a:graphic>
      </p:graphicFrame>
      <p:graphicFrame>
        <p:nvGraphicFramePr>
          <p:cNvPr id="20" name="Таблица 19"/>
          <p:cNvGraphicFramePr>
            <a:graphicFrameLocks noGrp="1"/>
          </p:cNvGraphicFramePr>
          <p:nvPr/>
        </p:nvGraphicFramePr>
        <p:xfrm>
          <a:off x="107426" y="5006126"/>
          <a:ext cx="7452828" cy="620640"/>
        </p:xfrm>
        <a:graphic>
          <a:graphicData uri="http://schemas.openxmlformats.org/drawingml/2006/table">
            <a:tbl>
              <a:tblPr firstRow="1" bandRow="1">
                <a:tableStyleId>{5C22544A-7EE6-4342-B048-85BDC9FD1C3A}</a:tableStyleId>
              </a:tblPr>
              <a:tblGrid>
                <a:gridCol w="7452828">
                  <a:extLst>
                    <a:ext uri="{9D8B030D-6E8A-4147-A177-3AD203B41FA5}">
                      <a16:colId xmlns="" xmlns:a16="http://schemas.microsoft.com/office/drawing/2014/main" val="2137827699"/>
                    </a:ext>
                  </a:extLst>
                </a:gridCol>
              </a:tblGrid>
              <a:tr h="260064">
                <a:tc>
                  <a:txBody>
                    <a:bodyPr/>
                    <a:lstStyle/>
                    <a:p>
                      <a:pPr algn="ctr"/>
                      <a:r>
                        <a:rPr lang="ru-RU" dirty="0" smtClean="0">
                          <a:solidFill>
                            <a:srgbClr val="002060"/>
                          </a:solidFill>
                        </a:rPr>
                        <a:t>К</a:t>
                      </a:r>
                      <a:r>
                        <a:rPr lang="ru-RU" baseline="0" dirty="0" smtClean="0">
                          <a:solidFill>
                            <a:srgbClr val="002060"/>
                          </a:solidFill>
                        </a:rPr>
                        <a:t>оличество баллов за работу в семестре (</a:t>
                      </a:r>
                      <a:r>
                        <a:rPr lang="en-US" dirty="0" smtClean="0">
                          <a:solidFill>
                            <a:srgbClr val="002060"/>
                          </a:solidFill>
                        </a:rPr>
                        <a:t>MAX=</a:t>
                      </a:r>
                      <a:r>
                        <a:rPr lang="ru-RU" dirty="0" smtClean="0">
                          <a:solidFill>
                            <a:srgbClr val="00B050"/>
                          </a:solidFill>
                        </a:rPr>
                        <a:t>6</a:t>
                      </a:r>
                      <a:r>
                        <a:rPr lang="en-US" dirty="0" smtClean="0">
                          <a:solidFill>
                            <a:srgbClr val="00B050"/>
                          </a:solidFill>
                        </a:rPr>
                        <a:t>0</a:t>
                      </a:r>
                      <a:r>
                        <a:rPr lang="ru-RU"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3037098180"/>
                  </a:ext>
                </a:extLst>
              </a:tr>
              <a:tr h="260064">
                <a:tc>
                  <a:txBody>
                    <a:bodyPr/>
                    <a:lstStyle/>
                    <a:p>
                      <a:pPr algn="ctr"/>
                      <a:r>
                        <a:rPr lang="ru-RU" sz="1800" b="1" dirty="0" smtClean="0">
                          <a:solidFill>
                            <a:srgbClr val="990000"/>
                          </a:solidFill>
                        </a:rPr>
                        <a:t>60</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2458986645"/>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xmlns="" val="3490016139"/>
              </p:ext>
            </p:extLst>
          </p:nvPr>
        </p:nvGraphicFramePr>
        <p:xfrm>
          <a:off x="92108" y="5985163"/>
          <a:ext cx="8880648" cy="620640"/>
        </p:xfrm>
        <a:graphic>
          <a:graphicData uri="http://schemas.openxmlformats.org/drawingml/2006/table">
            <a:tbl>
              <a:tblPr firstRow="1" bandRow="1">
                <a:tableStyleId>{5C22544A-7EE6-4342-B048-85BDC9FD1C3A}</a:tableStyleId>
              </a:tblPr>
              <a:tblGrid>
                <a:gridCol w="6120680">
                  <a:extLst>
                    <a:ext uri="{9D8B030D-6E8A-4147-A177-3AD203B41FA5}">
                      <a16:colId xmlns="" xmlns:a16="http://schemas.microsoft.com/office/drawing/2014/main" val="2137827699"/>
                    </a:ext>
                  </a:extLst>
                </a:gridCol>
                <a:gridCol w="2759968">
                  <a:extLst>
                    <a:ext uri="{9D8B030D-6E8A-4147-A177-3AD203B41FA5}">
                      <a16:colId xmlns="" xmlns:a16="http://schemas.microsoft.com/office/drawing/2014/main" val="2305143541"/>
                    </a:ext>
                  </a:extLst>
                </a:gridCol>
              </a:tblGrid>
              <a:tr h="278956">
                <a:tc>
                  <a:txBody>
                    <a:bodyPr/>
                    <a:lstStyle/>
                    <a:p>
                      <a:pPr algn="ctr"/>
                      <a:r>
                        <a:rPr lang="ru-RU" dirty="0" smtClean="0">
                          <a:solidFill>
                            <a:srgbClr val="002060"/>
                          </a:solidFill>
                        </a:rPr>
                        <a:t>Общее</a:t>
                      </a:r>
                      <a:r>
                        <a:rPr lang="ru-RU" baseline="0" dirty="0" smtClean="0">
                          <a:solidFill>
                            <a:srgbClr val="002060"/>
                          </a:solidFill>
                        </a:rPr>
                        <a:t> количество баллов за семестр</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dirty="0" smtClean="0">
                          <a:solidFill>
                            <a:srgbClr val="002060"/>
                          </a:solidFill>
                        </a:rPr>
                        <a:t>Оценка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3037098180"/>
                  </a:ext>
                </a:extLst>
              </a:tr>
              <a:tr h="278956">
                <a:tc>
                  <a:txBody>
                    <a:bodyPr/>
                    <a:lstStyle/>
                    <a:p>
                      <a:pPr algn="ctr"/>
                      <a:r>
                        <a:rPr lang="ru-RU" sz="1800" b="1" dirty="0" smtClean="0">
                          <a:solidFill>
                            <a:srgbClr val="990000"/>
                          </a:solidFill>
                        </a:rPr>
                        <a:t>Неуд.</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sz="1800" b="1" dirty="0" smtClean="0">
                          <a:solidFill>
                            <a:srgbClr val="990000"/>
                          </a:solidFill>
                        </a:rPr>
                        <a:t>Неуд.</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2458986645"/>
                  </a:ext>
                </a:extLst>
              </a:tr>
            </a:tbl>
          </a:graphicData>
        </a:graphic>
      </p:graphicFrame>
      <p:sp>
        <p:nvSpPr>
          <p:cNvPr id="11" name="Левая фигурная скобка 10"/>
          <p:cNvSpPr/>
          <p:nvPr/>
        </p:nvSpPr>
        <p:spPr>
          <a:xfrm rot="16200000">
            <a:off x="2096186" y="1683918"/>
            <a:ext cx="343038" cy="4320557"/>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Левая фигурная скобка 22"/>
          <p:cNvSpPr/>
          <p:nvPr/>
        </p:nvSpPr>
        <p:spPr>
          <a:xfrm rot="16200000">
            <a:off x="5873119" y="2328133"/>
            <a:ext cx="343038" cy="3024411"/>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Левая фигурная скобка 23"/>
          <p:cNvSpPr/>
          <p:nvPr/>
        </p:nvSpPr>
        <p:spPr>
          <a:xfrm rot="16200000">
            <a:off x="3662360" y="1089481"/>
            <a:ext cx="343038" cy="7452905"/>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3014" name="Соединительная линия уступом 43013"/>
          <p:cNvCxnSpPr>
            <a:stCxn id="6" idx="2"/>
            <a:endCxn id="21" idx="0"/>
          </p:cNvCxnSpPr>
          <p:nvPr/>
        </p:nvCxnSpPr>
        <p:spPr>
          <a:xfrm rot="5400000">
            <a:off x="5389939" y="3046853"/>
            <a:ext cx="2080803" cy="3795816"/>
          </a:xfrm>
          <a:prstGeom prst="bentConnector3">
            <a:avLst>
              <a:gd name="adj1" fmla="val 50000"/>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p:cNvCxnSpPr>
            <a:stCxn id="20" idx="2"/>
            <a:endCxn id="21" idx="0"/>
          </p:cNvCxnSpPr>
          <p:nvPr/>
        </p:nvCxnSpPr>
        <p:spPr>
          <a:xfrm rot="16200000" flipH="1">
            <a:off x="4003938" y="5456668"/>
            <a:ext cx="358397" cy="698592"/>
          </a:xfrm>
          <a:prstGeom prst="bentConnector3">
            <a:avLst>
              <a:gd name="adj1" fmla="val 48401"/>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0" name="Таблица 39"/>
          <p:cNvGraphicFramePr>
            <a:graphicFrameLocks noGrp="1"/>
          </p:cNvGraphicFramePr>
          <p:nvPr/>
        </p:nvGraphicFramePr>
        <p:xfrm>
          <a:off x="5421752" y="85418"/>
          <a:ext cx="2880319" cy="1399200"/>
        </p:xfrm>
        <a:graphic>
          <a:graphicData uri="http://schemas.openxmlformats.org/drawingml/2006/table">
            <a:tbl>
              <a:tblPr firstRow="1" bandRow="1">
                <a:tableStyleId>{5C22544A-7EE6-4342-B048-85BDC9FD1C3A}</a:tableStyleId>
              </a:tblPr>
              <a:tblGrid>
                <a:gridCol w="2880319">
                  <a:extLst>
                    <a:ext uri="{9D8B030D-6E8A-4147-A177-3AD203B41FA5}">
                      <a16:colId xmlns="" xmlns:a16="http://schemas.microsoft.com/office/drawing/2014/main" val="760728350"/>
                    </a:ext>
                  </a:extLst>
                </a:gridCol>
              </a:tblGrid>
              <a:tr h="219627">
                <a:tc>
                  <a:txBody>
                    <a:bodyPr/>
                    <a:lstStyle/>
                    <a:p>
                      <a:pPr algn="ctr"/>
                      <a:r>
                        <a:rPr lang="ru-RU" sz="1600" dirty="0" smtClean="0">
                          <a:solidFill>
                            <a:srgbClr val="002060"/>
                          </a:solidFill>
                        </a:rPr>
                        <a:t>Условные обозначения</a:t>
                      </a:r>
                      <a:endParaRPr lang="ru-RU" sz="1600" dirty="0">
                        <a:solidFill>
                          <a:srgbClr val="00206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795065725"/>
                  </a:ext>
                </a:extLst>
              </a:tr>
              <a:tr h="219627">
                <a:tc>
                  <a:txBody>
                    <a:bodyPr/>
                    <a:lstStyle/>
                    <a:p>
                      <a:pPr algn="ctr"/>
                      <a:r>
                        <a:rPr lang="ru-RU" sz="1600" b="1" dirty="0" smtClean="0">
                          <a:solidFill>
                            <a:srgbClr val="00B050"/>
                          </a:solidFill>
                        </a:rPr>
                        <a:t>Единое для всех</a:t>
                      </a:r>
                      <a:endParaRPr lang="ru-RU" sz="1600" b="1" dirty="0">
                        <a:solidFill>
                          <a:srgbClr val="00B05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89906887"/>
                  </a:ext>
                </a:extLst>
              </a:tr>
              <a:tr h="219627">
                <a:tc>
                  <a:txBody>
                    <a:bodyPr/>
                    <a:lstStyle/>
                    <a:p>
                      <a:pPr algn="ctr"/>
                      <a:r>
                        <a:rPr lang="ru-RU" sz="1600" b="1" dirty="0" smtClean="0">
                          <a:solidFill>
                            <a:srgbClr val="FF0000"/>
                          </a:solidFill>
                        </a:rPr>
                        <a:t>Вводит преподаватель</a:t>
                      </a:r>
                      <a:endParaRPr lang="ru-RU" sz="1600" b="1" dirty="0">
                        <a:solidFill>
                          <a:srgbClr val="FF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926791269"/>
                  </a:ext>
                </a:extLst>
              </a:tr>
              <a:tr h="219627">
                <a:tc>
                  <a:txBody>
                    <a:bodyPr/>
                    <a:lstStyle/>
                    <a:p>
                      <a:pPr algn="ctr"/>
                      <a:r>
                        <a:rPr lang="ru-RU" sz="1600" b="1" dirty="0" smtClean="0">
                          <a:solidFill>
                            <a:srgbClr val="FFC000"/>
                          </a:solidFill>
                        </a:rPr>
                        <a:t>Из</a:t>
                      </a:r>
                      <a:r>
                        <a:rPr lang="ru-RU" sz="1600" b="1" baseline="0" dirty="0" smtClean="0">
                          <a:solidFill>
                            <a:srgbClr val="FFC000"/>
                          </a:solidFill>
                        </a:rPr>
                        <a:t> рейтинга студента</a:t>
                      </a:r>
                      <a:endParaRPr lang="ru-RU" sz="1600" b="1" dirty="0">
                        <a:solidFill>
                          <a:srgbClr val="FFC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068923900"/>
                  </a:ext>
                </a:extLst>
              </a:tr>
              <a:tr h="219627">
                <a:tc>
                  <a:txBody>
                    <a:bodyPr/>
                    <a:lstStyle/>
                    <a:p>
                      <a:pPr algn="ctr"/>
                      <a:r>
                        <a:rPr lang="ru-RU" sz="1600" b="1" dirty="0" smtClean="0">
                          <a:solidFill>
                            <a:srgbClr val="C00000"/>
                          </a:solidFill>
                        </a:rPr>
                        <a:t>Считает </a:t>
                      </a:r>
                      <a:r>
                        <a:rPr lang="en-US" sz="1600" b="1" dirty="0" err="1" smtClean="0">
                          <a:solidFill>
                            <a:srgbClr val="C00000"/>
                          </a:solidFill>
                        </a:rPr>
                        <a:t>Idis</a:t>
                      </a:r>
                      <a:endParaRPr lang="ru-RU" sz="1600" b="1" dirty="0">
                        <a:solidFill>
                          <a:srgbClr val="C0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120500401"/>
                  </a:ext>
                </a:extLst>
              </a:tr>
            </a:tbl>
          </a:graphicData>
        </a:graphic>
      </p:graphicFrame>
      <p:sp>
        <p:nvSpPr>
          <p:cNvPr id="16" name="Rectangle 2"/>
          <p:cNvSpPr txBox="1">
            <a:spLocks noChangeArrowheads="1"/>
          </p:cNvSpPr>
          <p:nvPr/>
        </p:nvSpPr>
        <p:spPr>
          <a:xfrm>
            <a:off x="9800" y="0"/>
            <a:ext cx="5354288"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200" b="1" dirty="0">
                <a:solidFill>
                  <a:srgbClr val="002B82"/>
                </a:solidFill>
              </a:rPr>
              <a:t>Примеры оценок</a:t>
            </a:r>
          </a:p>
          <a:p>
            <a:r>
              <a:rPr lang="ru-RU" altLang="ru-RU" sz="3200" b="1" dirty="0">
                <a:solidFill>
                  <a:srgbClr val="002B82"/>
                </a:solidFill>
              </a:rPr>
              <a:t>Не сдал экзамен</a:t>
            </a:r>
          </a:p>
        </p:txBody>
      </p:sp>
    </p:spTree>
    <p:extLst>
      <p:ext uri="{BB962C8B-B14F-4D97-AF65-F5344CB8AC3E}">
        <p14:creationId xmlns:p14="http://schemas.microsoft.com/office/powerpoint/2010/main" xmlns="" val="1280247007"/>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07504" y="1628802"/>
          <a:ext cx="4320480" cy="2275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137827699"/>
                    </a:ext>
                  </a:extLst>
                </a:gridCol>
                <a:gridCol w="1872208">
                  <a:extLst>
                    <a:ext uri="{9D8B030D-6E8A-4147-A177-3AD203B41FA5}">
                      <a16:colId xmlns="" xmlns:a16="http://schemas.microsoft.com/office/drawing/2014/main" val="3826541792"/>
                    </a:ext>
                  </a:extLst>
                </a:gridCol>
                <a:gridCol w="100811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sz="1800" dirty="0" smtClean="0">
                          <a:solidFill>
                            <a:srgbClr val="002060"/>
                          </a:solidFill>
                        </a:rPr>
                        <a:t>Посещение</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smtClean="0">
                          <a:solidFill>
                            <a:srgbClr val="002060"/>
                          </a:solidFill>
                        </a:rPr>
                        <a:t>Работа на занят.</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err="1" smtClean="0">
                          <a:solidFill>
                            <a:srgbClr val="002060"/>
                          </a:solidFill>
                        </a:rPr>
                        <a:t>Творч</a:t>
                      </a:r>
                      <a:r>
                        <a:rPr lang="ru-RU" sz="1800" dirty="0" smtClean="0">
                          <a:solidFill>
                            <a:srgbClr val="002060"/>
                          </a:solidFill>
                        </a:rPr>
                        <a:t>.</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10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00B050"/>
                          </a:solidFill>
                        </a:rPr>
                        <a:t>20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 </a:t>
                      </a:r>
                      <a:r>
                        <a:rPr lang="ru-RU" dirty="0" smtClean="0">
                          <a:solidFill>
                            <a:srgbClr val="002060"/>
                          </a:solidFill>
                        </a:rPr>
                        <a:t>–</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6</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0000"/>
                          </a:solidFill>
                        </a:rPr>
                        <a:t>14</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C000"/>
                          </a:solidFill>
                        </a:rPr>
                        <a:t>15</a:t>
                      </a:r>
                      <a:endParaRPr lang="ru-RU" b="1" dirty="0">
                        <a:solidFill>
                          <a:srgbClr val="FFC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6</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14</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15</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994926523"/>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xmlns="" val="3010369903"/>
              </p:ext>
            </p:extLst>
          </p:nvPr>
        </p:nvGraphicFramePr>
        <p:xfrm>
          <a:off x="4535996" y="1628800"/>
          <a:ext cx="3024336" cy="2029104"/>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137827699"/>
                    </a:ext>
                  </a:extLst>
                </a:gridCol>
                <a:gridCol w="1052940">
                  <a:extLst>
                    <a:ext uri="{9D8B030D-6E8A-4147-A177-3AD203B41FA5}">
                      <a16:colId xmlns="" xmlns:a16="http://schemas.microsoft.com/office/drawing/2014/main" val="3826541792"/>
                    </a:ext>
                  </a:extLst>
                </a:gridCol>
                <a:gridCol w="103529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Оценивание в семестре</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b="1" dirty="0" smtClean="0">
                          <a:solidFill>
                            <a:srgbClr val="FF0000"/>
                          </a:solidFill>
                        </a:rPr>
                        <a:t>ОС1</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ОС3</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FF0000"/>
                          </a:solidFill>
                        </a:rPr>
                        <a:t>10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30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 </a:t>
                      </a:r>
                      <a:r>
                        <a:rPr lang="en-US"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 </a:t>
                      </a:r>
                      <a:r>
                        <a:rPr lang="en-US"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a:t>
                      </a:r>
                      <a:r>
                        <a:rPr lang="en-US" baseline="0" dirty="0" smtClean="0">
                          <a:solidFill>
                            <a:srgbClr val="002060"/>
                          </a:solidFill>
                        </a:rPr>
                        <a:t> </a:t>
                      </a:r>
                      <a:r>
                        <a:rPr lang="en-US" b="1" baseline="0"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9</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28</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9</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не </a:t>
                      </a:r>
                      <a:r>
                        <a:rPr lang="ru-RU" b="1" dirty="0" err="1" smtClean="0">
                          <a:solidFill>
                            <a:srgbClr val="990000"/>
                          </a:solidFill>
                        </a:rPr>
                        <a:t>зач</a:t>
                      </a:r>
                      <a:r>
                        <a:rPr lang="ru-RU" b="1" dirty="0" smtClean="0">
                          <a:solidFill>
                            <a:srgbClr val="990000"/>
                          </a:solidFill>
                        </a:rPr>
                        <a:t>.</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28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15828785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3734949910"/>
              </p:ext>
            </p:extLst>
          </p:nvPr>
        </p:nvGraphicFramePr>
        <p:xfrm>
          <a:off x="7668344" y="1628800"/>
          <a:ext cx="1319808" cy="2275560"/>
        </p:xfrm>
        <a:graphic>
          <a:graphicData uri="http://schemas.openxmlformats.org/drawingml/2006/table">
            <a:tbl>
              <a:tblPr firstRow="1" bandRow="1">
                <a:tableStyleId>{5C22544A-7EE6-4342-B048-85BDC9FD1C3A}</a:tableStyleId>
              </a:tblPr>
              <a:tblGrid>
                <a:gridCol w="1319808">
                  <a:extLst>
                    <a:ext uri="{9D8B030D-6E8A-4147-A177-3AD203B41FA5}">
                      <a16:colId xmlns="" xmlns:a16="http://schemas.microsoft.com/office/drawing/2014/main" val="1556284246"/>
                    </a:ext>
                  </a:extLst>
                </a:gridCol>
              </a:tblGrid>
              <a:tr h="338184">
                <a:tc>
                  <a:txBody>
                    <a:bodyPr/>
                    <a:lstStyle/>
                    <a:p>
                      <a:pPr algn="ctr"/>
                      <a:r>
                        <a:rPr lang="ru-RU" dirty="0" err="1" smtClean="0">
                          <a:solidFill>
                            <a:srgbClr val="002060"/>
                          </a:solidFill>
                        </a:rPr>
                        <a:t>Пром</a:t>
                      </a:r>
                      <a:r>
                        <a:rPr lang="ru-RU" dirty="0" smtClean="0">
                          <a:solidFill>
                            <a:srgbClr val="002060"/>
                          </a:solidFill>
                        </a:rPr>
                        <a:t>.</a:t>
                      </a:r>
                      <a:r>
                        <a:rPr lang="ru-RU" baseline="0" dirty="0" smtClean="0">
                          <a:solidFill>
                            <a:srgbClr val="002060"/>
                          </a:solidFill>
                        </a:rPr>
                        <a:t> </a:t>
                      </a:r>
                      <a:r>
                        <a:rPr lang="ru-RU" baseline="0" dirty="0" err="1" smtClean="0">
                          <a:solidFill>
                            <a:srgbClr val="002060"/>
                          </a:solidFill>
                        </a:rPr>
                        <a:t>атт</a:t>
                      </a:r>
                      <a:r>
                        <a:rPr lang="ru-RU" baseline="0"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940376865"/>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990000"/>
                          </a:solidFill>
                        </a:rPr>
                        <a:t>Экзамен</a:t>
                      </a: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2040286642"/>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40</a:t>
                      </a:r>
                      <a:endParaRPr lang="ru-RU" b="1" dirty="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704758080"/>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MIN </a:t>
                      </a:r>
                      <a:r>
                        <a:rPr lang="en-US" b="1" dirty="0" smtClean="0">
                          <a:solidFill>
                            <a:srgbClr val="00B050"/>
                          </a:solidFill>
                        </a:rPr>
                        <a:t>24</a:t>
                      </a:r>
                      <a:endParaRPr lang="ru-RU" b="1" dirty="0" smtClean="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453360413"/>
                  </a:ext>
                </a:extLst>
              </a:tr>
              <a:tr h="338184">
                <a:tc>
                  <a:txBody>
                    <a:bodyPr/>
                    <a:lstStyle/>
                    <a:p>
                      <a:pPr algn="ctr"/>
                      <a:r>
                        <a:rPr lang="ru-RU" b="1" dirty="0" smtClean="0">
                          <a:solidFill>
                            <a:srgbClr val="FF0000"/>
                          </a:solidFill>
                        </a:rPr>
                        <a:t>25</a:t>
                      </a:r>
                      <a:endParaRPr lang="ru-RU" b="1" dirty="0">
                        <a:solidFill>
                          <a:srgbClr val="FF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662941999"/>
                  </a:ext>
                </a:extLst>
              </a:tr>
              <a:tr h="338184">
                <a:tc>
                  <a:txBody>
                    <a:bodyPr/>
                    <a:lstStyle/>
                    <a:p>
                      <a:pPr algn="ctr"/>
                      <a:r>
                        <a:rPr lang="ru-RU" b="1" dirty="0" smtClean="0">
                          <a:solidFill>
                            <a:srgbClr val="990000"/>
                          </a:solidFill>
                        </a:rPr>
                        <a:t>25</a:t>
                      </a:r>
                      <a:endParaRPr lang="ru-RU" b="1" dirty="0">
                        <a:solidFill>
                          <a:srgbClr val="99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228421219"/>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394217685"/>
              </p:ext>
            </p:extLst>
          </p:nvPr>
        </p:nvGraphicFramePr>
        <p:xfrm>
          <a:off x="107504" y="4021696"/>
          <a:ext cx="4320480" cy="62064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137827699"/>
                    </a:ext>
                  </a:extLst>
                </a:gridCol>
              </a:tblGrid>
              <a:tr h="288032">
                <a:tc>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037098180"/>
                  </a:ext>
                </a:extLst>
              </a:tr>
              <a:tr h="288032">
                <a:tc>
                  <a:txBody>
                    <a:bodyPr/>
                    <a:lstStyle/>
                    <a:p>
                      <a:pPr algn="ctr"/>
                      <a:r>
                        <a:rPr lang="ru-RU" sz="1800" b="1" dirty="0" smtClean="0">
                          <a:solidFill>
                            <a:srgbClr val="990000"/>
                          </a:solidFill>
                        </a:rPr>
                        <a:t>35</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xmlns="" val="3082981141"/>
              </p:ext>
            </p:extLst>
          </p:nvPr>
        </p:nvGraphicFramePr>
        <p:xfrm>
          <a:off x="4535996" y="4021696"/>
          <a:ext cx="3024336" cy="894960"/>
        </p:xfrm>
        <a:graphic>
          <a:graphicData uri="http://schemas.openxmlformats.org/drawingml/2006/table">
            <a:tbl>
              <a:tblPr firstRow="1" bandRow="1">
                <a:tableStyleId>{5C22544A-7EE6-4342-B048-85BDC9FD1C3A}</a:tableStyleId>
              </a:tblPr>
              <a:tblGrid>
                <a:gridCol w="3024336">
                  <a:extLst>
                    <a:ext uri="{9D8B030D-6E8A-4147-A177-3AD203B41FA5}">
                      <a16:colId xmlns="" xmlns:a16="http://schemas.microsoft.com/office/drawing/2014/main" val="2137827699"/>
                    </a:ext>
                  </a:extLst>
                </a:gridCol>
              </a:tblGrid>
              <a:tr h="310320">
                <a:tc>
                  <a:txBody>
                    <a:bodyPr/>
                    <a:lstStyle/>
                    <a:p>
                      <a:pPr algn="ctr"/>
                      <a:r>
                        <a:rPr lang="ru-RU" dirty="0" smtClean="0">
                          <a:solidFill>
                            <a:srgbClr val="002060"/>
                          </a:solidFill>
                        </a:rPr>
                        <a:t>Оценивание компетенций</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37098180"/>
                  </a:ext>
                </a:extLst>
              </a:tr>
              <a:tr h="310320">
                <a:tc>
                  <a:txBody>
                    <a:bodyPr/>
                    <a:lstStyle/>
                    <a:p>
                      <a:pPr algn="ctr"/>
                      <a:r>
                        <a:rPr lang="ru-RU" b="1" dirty="0" smtClean="0">
                          <a:solidFill>
                            <a:srgbClr val="990000"/>
                          </a:solidFill>
                        </a:rPr>
                        <a:t>не сдано</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xmlns="" val="3607123772"/>
              </p:ext>
            </p:extLst>
          </p:nvPr>
        </p:nvGraphicFramePr>
        <p:xfrm>
          <a:off x="107426" y="5006126"/>
          <a:ext cx="7452828" cy="620640"/>
        </p:xfrm>
        <a:graphic>
          <a:graphicData uri="http://schemas.openxmlformats.org/drawingml/2006/table">
            <a:tbl>
              <a:tblPr firstRow="1" bandRow="1">
                <a:tableStyleId>{5C22544A-7EE6-4342-B048-85BDC9FD1C3A}</a:tableStyleId>
              </a:tblPr>
              <a:tblGrid>
                <a:gridCol w="7452828">
                  <a:extLst>
                    <a:ext uri="{9D8B030D-6E8A-4147-A177-3AD203B41FA5}">
                      <a16:colId xmlns="" xmlns:a16="http://schemas.microsoft.com/office/drawing/2014/main" val="2137827699"/>
                    </a:ext>
                  </a:extLst>
                </a:gridCol>
              </a:tblGrid>
              <a:tr h="260064">
                <a:tc>
                  <a:txBody>
                    <a:bodyPr/>
                    <a:lstStyle/>
                    <a:p>
                      <a:pPr algn="ctr"/>
                      <a:r>
                        <a:rPr lang="ru-RU" dirty="0" smtClean="0">
                          <a:solidFill>
                            <a:srgbClr val="002060"/>
                          </a:solidFill>
                        </a:rPr>
                        <a:t>К</a:t>
                      </a:r>
                      <a:r>
                        <a:rPr lang="ru-RU" baseline="0" dirty="0" smtClean="0">
                          <a:solidFill>
                            <a:srgbClr val="002060"/>
                          </a:solidFill>
                        </a:rPr>
                        <a:t>оличество баллов за работу в семестре (</a:t>
                      </a:r>
                      <a:r>
                        <a:rPr lang="en-US" dirty="0" smtClean="0">
                          <a:solidFill>
                            <a:srgbClr val="002060"/>
                          </a:solidFill>
                        </a:rPr>
                        <a:t>MAX=</a:t>
                      </a:r>
                      <a:r>
                        <a:rPr lang="ru-RU" dirty="0" smtClean="0">
                          <a:solidFill>
                            <a:srgbClr val="00B050"/>
                          </a:solidFill>
                        </a:rPr>
                        <a:t>6</a:t>
                      </a:r>
                      <a:r>
                        <a:rPr lang="en-US" dirty="0" smtClean="0">
                          <a:solidFill>
                            <a:srgbClr val="00B050"/>
                          </a:solidFill>
                        </a:rPr>
                        <a:t>0</a:t>
                      </a:r>
                      <a:r>
                        <a:rPr lang="ru-RU"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3037098180"/>
                  </a:ext>
                </a:extLst>
              </a:tr>
              <a:tr h="260064">
                <a:tc>
                  <a:txBody>
                    <a:bodyPr/>
                    <a:lstStyle/>
                    <a:p>
                      <a:pPr algn="ctr"/>
                      <a:r>
                        <a:rPr lang="ru-RU" sz="1800" b="1" dirty="0" smtClean="0">
                          <a:solidFill>
                            <a:srgbClr val="990000"/>
                          </a:solidFill>
                        </a:rPr>
                        <a:t>не сдано</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2458986645"/>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xmlns="" val="1938751482"/>
              </p:ext>
            </p:extLst>
          </p:nvPr>
        </p:nvGraphicFramePr>
        <p:xfrm>
          <a:off x="92108" y="5985163"/>
          <a:ext cx="8880648" cy="620640"/>
        </p:xfrm>
        <a:graphic>
          <a:graphicData uri="http://schemas.openxmlformats.org/drawingml/2006/table">
            <a:tbl>
              <a:tblPr firstRow="1" bandRow="1">
                <a:tableStyleId>{5C22544A-7EE6-4342-B048-85BDC9FD1C3A}</a:tableStyleId>
              </a:tblPr>
              <a:tblGrid>
                <a:gridCol w="6120680">
                  <a:extLst>
                    <a:ext uri="{9D8B030D-6E8A-4147-A177-3AD203B41FA5}">
                      <a16:colId xmlns="" xmlns:a16="http://schemas.microsoft.com/office/drawing/2014/main" val="2137827699"/>
                    </a:ext>
                  </a:extLst>
                </a:gridCol>
                <a:gridCol w="2759968">
                  <a:extLst>
                    <a:ext uri="{9D8B030D-6E8A-4147-A177-3AD203B41FA5}">
                      <a16:colId xmlns="" xmlns:a16="http://schemas.microsoft.com/office/drawing/2014/main" val="2305143541"/>
                    </a:ext>
                  </a:extLst>
                </a:gridCol>
              </a:tblGrid>
              <a:tr h="278956">
                <a:tc>
                  <a:txBody>
                    <a:bodyPr/>
                    <a:lstStyle/>
                    <a:p>
                      <a:pPr algn="ctr"/>
                      <a:r>
                        <a:rPr lang="ru-RU" dirty="0" smtClean="0">
                          <a:solidFill>
                            <a:srgbClr val="002060"/>
                          </a:solidFill>
                        </a:rPr>
                        <a:t>Общее</a:t>
                      </a:r>
                      <a:r>
                        <a:rPr lang="ru-RU" baseline="0" dirty="0" smtClean="0">
                          <a:solidFill>
                            <a:srgbClr val="002060"/>
                          </a:solidFill>
                        </a:rPr>
                        <a:t> количество баллов за семестр</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dirty="0" smtClean="0">
                          <a:solidFill>
                            <a:srgbClr val="002060"/>
                          </a:solidFill>
                        </a:rPr>
                        <a:t>Оценка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3037098180"/>
                  </a:ext>
                </a:extLst>
              </a:tr>
              <a:tr h="278956">
                <a:tc>
                  <a:txBody>
                    <a:bodyPr/>
                    <a:lstStyle/>
                    <a:p>
                      <a:pPr algn="ctr"/>
                      <a:r>
                        <a:rPr lang="ru-RU" sz="1800" b="1" dirty="0" smtClean="0">
                          <a:solidFill>
                            <a:srgbClr val="990000"/>
                          </a:solidFill>
                        </a:rPr>
                        <a:t>Неуд.</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sz="1800" b="1" dirty="0" smtClean="0">
                          <a:solidFill>
                            <a:srgbClr val="990000"/>
                          </a:solidFill>
                        </a:rPr>
                        <a:t>Неуд.</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2458986645"/>
                  </a:ext>
                </a:extLst>
              </a:tr>
            </a:tbl>
          </a:graphicData>
        </a:graphic>
      </p:graphicFrame>
      <p:sp>
        <p:nvSpPr>
          <p:cNvPr id="11" name="Левая фигурная скобка 10"/>
          <p:cNvSpPr/>
          <p:nvPr/>
        </p:nvSpPr>
        <p:spPr>
          <a:xfrm rot="16200000">
            <a:off x="2096186" y="1683918"/>
            <a:ext cx="343038" cy="4320557"/>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Левая фигурная скобка 22"/>
          <p:cNvSpPr/>
          <p:nvPr/>
        </p:nvSpPr>
        <p:spPr>
          <a:xfrm rot="16200000">
            <a:off x="5873119" y="2328133"/>
            <a:ext cx="343038" cy="3024411"/>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Левая фигурная скобка 23"/>
          <p:cNvSpPr/>
          <p:nvPr/>
        </p:nvSpPr>
        <p:spPr>
          <a:xfrm rot="16200000">
            <a:off x="3662360" y="1089481"/>
            <a:ext cx="343038" cy="7452905"/>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3014" name="Соединительная линия уступом 43013"/>
          <p:cNvCxnSpPr>
            <a:stCxn id="6" idx="2"/>
            <a:endCxn id="21" idx="0"/>
          </p:cNvCxnSpPr>
          <p:nvPr/>
        </p:nvCxnSpPr>
        <p:spPr>
          <a:xfrm rot="5400000">
            <a:off x="5389939" y="3046853"/>
            <a:ext cx="2080803" cy="3795816"/>
          </a:xfrm>
          <a:prstGeom prst="bentConnector3">
            <a:avLst>
              <a:gd name="adj1" fmla="val 50000"/>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p:cNvCxnSpPr>
            <a:stCxn id="20" idx="2"/>
            <a:endCxn id="21" idx="0"/>
          </p:cNvCxnSpPr>
          <p:nvPr/>
        </p:nvCxnSpPr>
        <p:spPr>
          <a:xfrm rot="16200000" flipH="1">
            <a:off x="4003938" y="5456668"/>
            <a:ext cx="358397" cy="698592"/>
          </a:xfrm>
          <a:prstGeom prst="bentConnector3">
            <a:avLst>
              <a:gd name="adj1" fmla="val 48401"/>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0" name="Таблица 39"/>
          <p:cNvGraphicFramePr>
            <a:graphicFrameLocks noGrp="1"/>
          </p:cNvGraphicFramePr>
          <p:nvPr/>
        </p:nvGraphicFramePr>
        <p:xfrm>
          <a:off x="5421752" y="85418"/>
          <a:ext cx="2880319" cy="1399200"/>
        </p:xfrm>
        <a:graphic>
          <a:graphicData uri="http://schemas.openxmlformats.org/drawingml/2006/table">
            <a:tbl>
              <a:tblPr firstRow="1" bandRow="1">
                <a:tableStyleId>{5C22544A-7EE6-4342-B048-85BDC9FD1C3A}</a:tableStyleId>
              </a:tblPr>
              <a:tblGrid>
                <a:gridCol w="2880319">
                  <a:extLst>
                    <a:ext uri="{9D8B030D-6E8A-4147-A177-3AD203B41FA5}">
                      <a16:colId xmlns="" xmlns:a16="http://schemas.microsoft.com/office/drawing/2014/main" val="760728350"/>
                    </a:ext>
                  </a:extLst>
                </a:gridCol>
              </a:tblGrid>
              <a:tr h="219627">
                <a:tc>
                  <a:txBody>
                    <a:bodyPr/>
                    <a:lstStyle/>
                    <a:p>
                      <a:pPr algn="ctr"/>
                      <a:r>
                        <a:rPr lang="ru-RU" sz="1600" dirty="0" smtClean="0">
                          <a:solidFill>
                            <a:srgbClr val="002060"/>
                          </a:solidFill>
                        </a:rPr>
                        <a:t>Условные обозначения</a:t>
                      </a:r>
                      <a:endParaRPr lang="ru-RU" sz="1600" dirty="0">
                        <a:solidFill>
                          <a:srgbClr val="00206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795065725"/>
                  </a:ext>
                </a:extLst>
              </a:tr>
              <a:tr h="219627">
                <a:tc>
                  <a:txBody>
                    <a:bodyPr/>
                    <a:lstStyle/>
                    <a:p>
                      <a:pPr algn="ctr"/>
                      <a:r>
                        <a:rPr lang="ru-RU" sz="1600" b="1" dirty="0" smtClean="0">
                          <a:solidFill>
                            <a:srgbClr val="00B050"/>
                          </a:solidFill>
                        </a:rPr>
                        <a:t>Единое для всех</a:t>
                      </a:r>
                      <a:endParaRPr lang="ru-RU" sz="1600" b="1" dirty="0">
                        <a:solidFill>
                          <a:srgbClr val="00B05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89906887"/>
                  </a:ext>
                </a:extLst>
              </a:tr>
              <a:tr h="219627">
                <a:tc>
                  <a:txBody>
                    <a:bodyPr/>
                    <a:lstStyle/>
                    <a:p>
                      <a:pPr algn="ctr"/>
                      <a:r>
                        <a:rPr lang="ru-RU" sz="1600" b="1" dirty="0" smtClean="0">
                          <a:solidFill>
                            <a:srgbClr val="FF0000"/>
                          </a:solidFill>
                        </a:rPr>
                        <a:t>Вводит преподаватель</a:t>
                      </a:r>
                      <a:endParaRPr lang="ru-RU" sz="1600" b="1" dirty="0">
                        <a:solidFill>
                          <a:srgbClr val="FF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926791269"/>
                  </a:ext>
                </a:extLst>
              </a:tr>
              <a:tr h="219627">
                <a:tc>
                  <a:txBody>
                    <a:bodyPr/>
                    <a:lstStyle/>
                    <a:p>
                      <a:pPr algn="ctr"/>
                      <a:r>
                        <a:rPr lang="ru-RU" sz="1600" b="1" dirty="0" smtClean="0">
                          <a:solidFill>
                            <a:srgbClr val="FFC000"/>
                          </a:solidFill>
                        </a:rPr>
                        <a:t>Из</a:t>
                      </a:r>
                      <a:r>
                        <a:rPr lang="ru-RU" sz="1600" b="1" baseline="0" dirty="0" smtClean="0">
                          <a:solidFill>
                            <a:srgbClr val="FFC000"/>
                          </a:solidFill>
                        </a:rPr>
                        <a:t> рейтинга студента</a:t>
                      </a:r>
                      <a:endParaRPr lang="ru-RU" sz="1600" b="1" dirty="0">
                        <a:solidFill>
                          <a:srgbClr val="FFC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068923900"/>
                  </a:ext>
                </a:extLst>
              </a:tr>
              <a:tr h="219627">
                <a:tc>
                  <a:txBody>
                    <a:bodyPr/>
                    <a:lstStyle/>
                    <a:p>
                      <a:pPr algn="ctr"/>
                      <a:r>
                        <a:rPr lang="ru-RU" sz="1600" b="1" dirty="0" smtClean="0">
                          <a:solidFill>
                            <a:srgbClr val="C00000"/>
                          </a:solidFill>
                        </a:rPr>
                        <a:t>Считает </a:t>
                      </a:r>
                      <a:r>
                        <a:rPr lang="en-US" sz="1600" b="1" dirty="0" err="1" smtClean="0">
                          <a:solidFill>
                            <a:srgbClr val="C00000"/>
                          </a:solidFill>
                        </a:rPr>
                        <a:t>Idis</a:t>
                      </a:r>
                      <a:endParaRPr lang="ru-RU" sz="1600" b="1" dirty="0">
                        <a:solidFill>
                          <a:srgbClr val="C0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120500401"/>
                  </a:ext>
                </a:extLst>
              </a:tr>
            </a:tbl>
          </a:graphicData>
        </a:graphic>
      </p:graphicFrame>
      <p:sp>
        <p:nvSpPr>
          <p:cNvPr id="16" name="Rectangle 2"/>
          <p:cNvSpPr txBox="1">
            <a:spLocks noChangeArrowheads="1"/>
          </p:cNvSpPr>
          <p:nvPr/>
        </p:nvSpPr>
        <p:spPr>
          <a:xfrm>
            <a:off x="9800" y="0"/>
            <a:ext cx="5354288"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200" b="1" dirty="0">
                <a:solidFill>
                  <a:srgbClr val="002B82"/>
                </a:solidFill>
              </a:rPr>
              <a:t>Примеры оценок</a:t>
            </a:r>
          </a:p>
          <a:p>
            <a:r>
              <a:rPr lang="ru-RU" altLang="ru-RU" sz="3200" b="1" dirty="0">
                <a:solidFill>
                  <a:srgbClr val="002B82"/>
                </a:solidFill>
              </a:rPr>
              <a:t>Не сдал ОС</a:t>
            </a:r>
          </a:p>
        </p:txBody>
      </p:sp>
    </p:spTree>
    <p:extLst>
      <p:ext uri="{BB962C8B-B14F-4D97-AF65-F5344CB8AC3E}">
        <p14:creationId xmlns:p14="http://schemas.microsoft.com/office/powerpoint/2010/main" xmlns="" val="327798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6633"/>
            <a:ext cx="8640960" cy="5386090"/>
          </a:xfrm>
          <a:prstGeom prst="rect">
            <a:avLst/>
          </a:prstGeom>
        </p:spPr>
        <p:txBody>
          <a:bodyPr wrap="square">
            <a:spAutoFit/>
          </a:bodyPr>
          <a:lstStyle/>
          <a:p>
            <a:pPr algn="ctr"/>
            <a:r>
              <a:rPr lang="ru-RU" sz="1600" b="1" dirty="0" smtClean="0">
                <a:solidFill>
                  <a:srgbClr val="0070C0"/>
                </a:solidFill>
                <a:latin typeface="Times New Roman" pitchFamily="18" charset="0"/>
                <a:cs typeface="Times New Roman" pitchFamily="18" charset="0"/>
              </a:rPr>
              <a:t>Порядок организации и осуществления образовательной деятельности по образовательным программам высшего образования – программам </a:t>
            </a:r>
            <a:r>
              <a:rPr lang="ru-RU" sz="1600" b="1" dirty="0" err="1" smtClean="0">
                <a:solidFill>
                  <a:srgbClr val="0070C0"/>
                </a:solidFill>
                <a:latin typeface="Times New Roman" pitchFamily="18" charset="0"/>
                <a:cs typeface="Times New Roman" pitchFamily="18" charset="0"/>
              </a:rPr>
              <a:t>бакалавриата</a:t>
            </a:r>
            <a:r>
              <a:rPr lang="ru-RU" sz="1600" b="1" dirty="0" smtClean="0">
                <a:solidFill>
                  <a:srgbClr val="0070C0"/>
                </a:solidFill>
                <a:latin typeface="Times New Roman" pitchFamily="18" charset="0"/>
                <a:cs typeface="Times New Roman" pitchFamily="18" charset="0"/>
              </a:rPr>
              <a:t>, программам </a:t>
            </a:r>
            <a:r>
              <a:rPr lang="ru-RU" sz="1600" b="1" dirty="0" err="1" smtClean="0">
                <a:solidFill>
                  <a:srgbClr val="0070C0"/>
                </a:solidFill>
                <a:latin typeface="Times New Roman" pitchFamily="18" charset="0"/>
                <a:cs typeface="Times New Roman" pitchFamily="18" charset="0"/>
              </a:rPr>
              <a:t>специалитета</a:t>
            </a:r>
            <a:r>
              <a:rPr lang="ru-RU" sz="1600" b="1" dirty="0" smtClean="0">
                <a:solidFill>
                  <a:srgbClr val="0070C0"/>
                </a:solidFill>
                <a:latin typeface="Times New Roman" pitchFamily="18" charset="0"/>
                <a:cs typeface="Times New Roman" pitchFamily="18" charset="0"/>
              </a:rPr>
              <a:t>, программам магистратуры, утвержденный Приказом Министерства образования и науки РФ от 5 апреля 2017 года № 301</a:t>
            </a:r>
            <a:endParaRPr lang="ru-RU" sz="1600" dirty="0" smtClean="0">
              <a:solidFill>
                <a:srgbClr val="0070C0"/>
              </a:solidFill>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 14. Организация обеспечивает осуществление образовательной деятельности в соответствии с установленными образовательной программой:</a:t>
            </a:r>
          </a:p>
          <a:p>
            <a:pPr algn="just"/>
            <a:r>
              <a:rPr lang="ru-RU" sz="1400" b="1" dirty="0" smtClean="0">
                <a:latin typeface="Times New Roman" pitchFamily="18" charset="0"/>
                <a:cs typeface="Times New Roman" pitchFamily="18" charset="0"/>
              </a:rPr>
              <a:t>планируемыми результатами освоения образовательной программы - компетенциями выпускников</a:t>
            </a:r>
            <a:r>
              <a:rPr lang="ru-RU" sz="1400" dirty="0" smtClean="0">
                <a:latin typeface="Times New Roman" pitchFamily="18" charset="0"/>
                <a:cs typeface="Times New Roman" pitchFamily="18" charset="0"/>
              </a:rPr>
              <a:t>, установленными образовательным стандартом, и компетенциями выпускников, установленными организацией (в случае установления таких компетенций);</a:t>
            </a:r>
          </a:p>
          <a:p>
            <a:pPr algn="just"/>
            <a:r>
              <a:rPr lang="ru-RU" sz="1400" b="1" dirty="0" smtClean="0">
                <a:latin typeface="Times New Roman" pitchFamily="18" charset="0"/>
                <a:cs typeface="Times New Roman" pitchFamily="18" charset="0"/>
              </a:rPr>
              <a:t>планируемыми результатами обучения по каждой дисциплине (модулю) </a:t>
            </a:r>
            <a:r>
              <a:rPr lang="ru-RU" sz="1400" dirty="0" smtClean="0">
                <a:latin typeface="Times New Roman" pitchFamily="18" charset="0"/>
                <a:cs typeface="Times New Roman" pitchFamily="18" charset="0"/>
              </a:rPr>
              <a:t>и практике, обеспечивающими достижение планируемых результатов освоения образовательной программы.</a:t>
            </a:r>
          </a:p>
          <a:p>
            <a:pPr algn="just"/>
            <a:endParaRPr lang="ru-RU" sz="9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 39 </a:t>
            </a:r>
            <a:r>
              <a:rPr lang="ru-RU" sz="1400" b="1" dirty="0" smtClean="0">
                <a:latin typeface="Times New Roman" pitchFamily="18" charset="0"/>
                <a:cs typeface="Times New Roman" pitchFamily="18" charset="0"/>
              </a:rPr>
              <a:t>Текущий контроль </a:t>
            </a:r>
            <a:r>
              <a:rPr lang="ru-RU" sz="1400" dirty="0" smtClean="0">
                <a:latin typeface="Times New Roman" pitchFamily="18" charset="0"/>
                <a:cs typeface="Times New Roman" pitchFamily="18" charset="0"/>
              </a:rPr>
              <a:t>успеваемости обеспечивает </a:t>
            </a:r>
            <a:r>
              <a:rPr lang="ru-RU" sz="1400" b="1" dirty="0" smtClean="0">
                <a:latin typeface="Times New Roman" pitchFamily="18" charset="0"/>
                <a:cs typeface="Times New Roman" pitchFamily="18" charset="0"/>
              </a:rPr>
              <a:t>оценивание хода освоения дисциплин </a:t>
            </a:r>
            <a:r>
              <a:rPr lang="ru-RU" sz="1400" dirty="0" smtClean="0">
                <a:latin typeface="Times New Roman" pitchFamily="18" charset="0"/>
                <a:cs typeface="Times New Roman" pitchFamily="18" charset="0"/>
              </a:rPr>
              <a:t>(модулей) и прохождения практик, промежуточная аттестация обучающихся - оценивание промежуточных и окончательных результатов обучения по дисциплинам (модулям) и прохождения практик (в том числе результатов курсового проектирования (выполнения курсовых работ).</a:t>
            </a:r>
          </a:p>
          <a:p>
            <a:pPr algn="just"/>
            <a:endParaRPr lang="ru-RU" sz="9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 40 …. Порядок проведения промежуточной аттестации включает в себя систему оценивания результатов промежуточной аттестации и критерии выставления оценок. Если указанная система оценивания отличается от системы оценок «отлично», «хорошо», «удовлетворительно», «неудовлетворительно», «зачтено», «не зачтено» (далее - пятибалльная система), то организация устанавливает правила перевода оценок, предусмотренных системой оценивания, установленной организацией, в пятибалльную систему.</a:t>
            </a:r>
          </a:p>
          <a:p>
            <a:pPr algn="just"/>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3717390773"/>
              </p:ext>
            </p:extLst>
          </p:nvPr>
        </p:nvGraphicFramePr>
        <p:xfrm>
          <a:off x="107504" y="1628802"/>
          <a:ext cx="4320480" cy="2275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137827699"/>
                    </a:ext>
                  </a:extLst>
                </a:gridCol>
                <a:gridCol w="1872208">
                  <a:extLst>
                    <a:ext uri="{9D8B030D-6E8A-4147-A177-3AD203B41FA5}">
                      <a16:colId xmlns="" xmlns:a16="http://schemas.microsoft.com/office/drawing/2014/main" val="3826541792"/>
                    </a:ext>
                  </a:extLst>
                </a:gridCol>
                <a:gridCol w="100811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sz="1800" dirty="0" smtClean="0">
                          <a:solidFill>
                            <a:srgbClr val="002060"/>
                          </a:solidFill>
                        </a:rPr>
                        <a:t>Посещение</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smtClean="0">
                          <a:solidFill>
                            <a:srgbClr val="002060"/>
                          </a:solidFill>
                        </a:rPr>
                        <a:t>Работа на занят.</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sz="1800" dirty="0" err="1" smtClean="0">
                          <a:solidFill>
                            <a:srgbClr val="002060"/>
                          </a:solidFill>
                        </a:rPr>
                        <a:t>Творч</a:t>
                      </a:r>
                      <a:r>
                        <a:rPr lang="ru-RU" sz="1800" dirty="0" smtClean="0">
                          <a:solidFill>
                            <a:srgbClr val="002060"/>
                          </a:solidFill>
                        </a:rPr>
                        <a:t>.</a:t>
                      </a:r>
                      <a:endParaRPr lang="ru-RU" sz="1800"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10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00B050"/>
                          </a:solidFill>
                        </a:rPr>
                        <a:t>20</a:t>
                      </a:r>
                      <a:endParaRPr lang="ru-RU" b="1" dirty="0">
                        <a:solidFill>
                          <a:srgbClr val="00B05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a:t>
                      </a:r>
                      <a:r>
                        <a:rPr lang="ru-RU" dirty="0" smtClean="0">
                          <a:solidFill>
                            <a:srgbClr val="002060"/>
                          </a:solidFill>
                        </a:rPr>
                        <a:t> –</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en-US" dirty="0" smtClean="0">
                          <a:solidFill>
                            <a:srgbClr val="002060"/>
                          </a:solidFill>
                        </a:rPr>
                        <a:t>MIN </a:t>
                      </a:r>
                      <a:r>
                        <a:rPr lang="ru-RU" dirty="0" smtClean="0">
                          <a:solidFill>
                            <a:srgbClr val="002060"/>
                          </a:solidFill>
                        </a:rPr>
                        <a:t>–</a:t>
                      </a:r>
                      <a:endParaRPr lang="ru-RU" dirty="0">
                        <a:solidFill>
                          <a:srgbClr val="00206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0</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0000"/>
                          </a:solidFill>
                        </a:rPr>
                        <a:t>0</a:t>
                      </a:r>
                      <a:endParaRPr lang="ru-RU" b="1" dirty="0">
                        <a:solidFill>
                          <a:srgbClr val="FF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FFC000"/>
                          </a:solidFill>
                        </a:rPr>
                        <a:t>20</a:t>
                      </a:r>
                      <a:endParaRPr lang="ru-RU" b="1" dirty="0">
                        <a:solidFill>
                          <a:srgbClr val="FFC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0</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0</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tc>
                  <a:txBody>
                    <a:bodyPr/>
                    <a:lstStyle/>
                    <a:p>
                      <a:pPr algn="ctr"/>
                      <a:r>
                        <a:rPr lang="ru-RU" b="1" dirty="0" smtClean="0">
                          <a:solidFill>
                            <a:srgbClr val="990000"/>
                          </a:solidFill>
                        </a:rPr>
                        <a:t>20</a:t>
                      </a:r>
                      <a:endParaRPr lang="ru-RU"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994926523"/>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xmlns="" val="319033319"/>
              </p:ext>
            </p:extLst>
          </p:nvPr>
        </p:nvGraphicFramePr>
        <p:xfrm>
          <a:off x="4535996" y="1628800"/>
          <a:ext cx="3024336" cy="2029104"/>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137827699"/>
                    </a:ext>
                  </a:extLst>
                </a:gridCol>
                <a:gridCol w="1052940">
                  <a:extLst>
                    <a:ext uri="{9D8B030D-6E8A-4147-A177-3AD203B41FA5}">
                      <a16:colId xmlns="" xmlns:a16="http://schemas.microsoft.com/office/drawing/2014/main" val="3826541792"/>
                    </a:ext>
                  </a:extLst>
                </a:gridCol>
                <a:gridCol w="1035292">
                  <a:extLst>
                    <a:ext uri="{9D8B030D-6E8A-4147-A177-3AD203B41FA5}">
                      <a16:colId xmlns="" xmlns:a16="http://schemas.microsoft.com/office/drawing/2014/main" val="3596475234"/>
                    </a:ext>
                  </a:extLst>
                </a:gridCol>
              </a:tblGrid>
              <a:tr h="338184">
                <a:tc gridSpan="3">
                  <a:txBody>
                    <a:bodyPr/>
                    <a:lstStyle/>
                    <a:p>
                      <a:pPr algn="ctr"/>
                      <a:r>
                        <a:rPr lang="ru-RU" dirty="0" smtClean="0">
                          <a:solidFill>
                            <a:srgbClr val="002060"/>
                          </a:solidFill>
                        </a:rPr>
                        <a:t>Оценивание в семестре</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 xmlns:a16="http://schemas.microsoft.com/office/drawing/2014/main" val="3037098180"/>
                  </a:ext>
                </a:extLst>
              </a:tr>
              <a:tr h="338184">
                <a:tc>
                  <a:txBody>
                    <a:bodyPr/>
                    <a:lstStyle/>
                    <a:p>
                      <a:pPr algn="ctr"/>
                      <a:r>
                        <a:rPr lang="ru-RU" b="1" dirty="0" smtClean="0">
                          <a:solidFill>
                            <a:srgbClr val="FF0000"/>
                          </a:solidFill>
                        </a:rPr>
                        <a:t>ОС1</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ОС3</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r h="338184">
                <a:tc>
                  <a:txBody>
                    <a:bodyPr/>
                    <a:lstStyle/>
                    <a:p>
                      <a:pPr algn="ctr"/>
                      <a:r>
                        <a:rPr lang="en-US" dirty="0" smtClean="0">
                          <a:solidFill>
                            <a:srgbClr val="002060"/>
                          </a:solidFill>
                        </a:rPr>
                        <a:t>MAX</a:t>
                      </a:r>
                      <a:r>
                        <a:rPr lang="en-US" baseline="0" dirty="0" smtClean="0">
                          <a:solidFill>
                            <a:srgbClr val="002060"/>
                          </a:solidFill>
                        </a:rPr>
                        <a:t> </a:t>
                      </a:r>
                      <a:r>
                        <a:rPr lang="en-US" b="1" baseline="0" dirty="0" smtClean="0">
                          <a:solidFill>
                            <a:srgbClr val="FF0000"/>
                          </a:solidFill>
                        </a:rPr>
                        <a:t>10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20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MAX </a:t>
                      </a:r>
                      <a:r>
                        <a:rPr lang="en-US" b="1" dirty="0" smtClean="0">
                          <a:solidFill>
                            <a:srgbClr val="FF0000"/>
                          </a:solidFill>
                        </a:rPr>
                        <a:t>30</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417902029"/>
                  </a:ext>
                </a:extLst>
              </a:tr>
              <a:tr h="338184">
                <a:tc>
                  <a:txBody>
                    <a:bodyPr/>
                    <a:lstStyle/>
                    <a:p>
                      <a:pPr algn="ctr"/>
                      <a:r>
                        <a:rPr lang="en-US" dirty="0" smtClean="0">
                          <a:solidFill>
                            <a:srgbClr val="002060"/>
                          </a:solidFill>
                        </a:rPr>
                        <a:t>MIN </a:t>
                      </a:r>
                      <a:r>
                        <a:rPr lang="en-US"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 </a:t>
                      </a:r>
                      <a:r>
                        <a:rPr lang="en-US"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rgbClr val="002060"/>
                          </a:solidFill>
                        </a:rPr>
                        <a:t>MIN</a:t>
                      </a:r>
                      <a:r>
                        <a:rPr lang="en-US" baseline="0" dirty="0" smtClean="0">
                          <a:solidFill>
                            <a:srgbClr val="002060"/>
                          </a:solidFill>
                        </a:rPr>
                        <a:t> </a:t>
                      </a:r>
                      <a:r>
                        <a:rPr lang="en-US" b="1" baseline="0"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17669054"/>
                  </a:ext>
                </a:extLst>
              </a:tr>
              <a:tr h="338184">
                <a:tc>
                  <a:txBody>
                    <a:bodyPr/>
                    <a:lstStyle/>
                    <a:p>
                      <a:pPr algn="ctr"/>
                      <a:r>
                        <a:rPr lang="ru-RU" b="1" dirty="0" smtClean="0">
                          <a:solidFill>
                            <a:srgbClr val="FF0000"/>
                          </a:solidFill>
                        </a:rPr>
                        <a:t>6</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12</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FF0000"/>
                          </a:solidFill>
                        </a:rPr>
                        <a:t>18</a:t>
                      </a:r>
                      <a:endParaRPr lang="ru-RU" b="1" dirty="0">
                        <a:solidFill>
                          <a:srgbClr val="FF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333058551"/>
                  </a:ext>
                </a:extLst>
              </a:tr>
              <a:tr h="338184">
                <a:tc>
                  <a:txBody>
                    <a:bodyPr/>
                    <a:lstStyle/>
                    <a:p>
                      <a:pPr algn="ctr"/>
                      <a:r>
                        <a:rPr lang="ru-RU" b="1" dirty="0" smtClean="0">
                          <a:solidFill>
                            <a:srgbClr val="990000"/>
                          </a:solidFill>
                        </a:rPr>
                        <a:t>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12</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ru-RU" b="1" dirty="0" smtClean="0">
                          <a:solidFill>
                            <a:srgbClr val="990000"/>
                          </a:solidFill>
                        </a:rPr>
                        <a:t>18</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15828785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439707408"/>
              </p:ext>
            </p:extLst>
          </p:nvPr>
        </p:nvGraphicFramePr>
        <p:xfrm>
          <a:off x="7668344" y="1628800"/>
          <a:ext cx="1319808" cy="2275560"/>
        </p:xfrm>
        <a:graphic>
          <a:graphicData uri="http://schemas.openxmlformats.org/drawingml/2006/table">
            <a:tbl>
              <a:tblPr firstRow="1" bandRow="1">
                <a:tableStyleId>{5C22544A-7EE6-4342-B048-85BDC9FD1C3A}</a:tableStyleId>
              </a:tblPr>
              <a:tblGrid>
                <a:gridCol w="1319808">
                  <a:extLst>
                    <a:ext uri="{9D8B030D-6E8A-4147-A177-3AD203B41FA5}">
                      <a16:colId xmlns="" xmlns:a16="http://schemas.microsoft.com/office/drawing/2014/main" val="1556284246"/>
                    </a:ext>
                  </a:extLst>
                </a:gridCol>
              </a:tblGrid>
              <a:tr h="338184">
                <a:tc>
                  <a:txBody>
                    <a:bodyPr/>
                    <a:lstStyle/>
                    <a:p>
                      <a:pPr algn="ctr"/>
                      <a:r>
                        <a:rPr lang="ru-RU" dirty="0" err="1" smtClean="0">
                          <a:solidFill>
                            <a:srgbClr val="002060"/>
                          </a:solidFill>
                        </a:rPr>
                        <a:t>Пром</a:t>
                      </a:r>
                      <a:r>
                        <a:rPr lang="ru-RU" dirty="0" smtClean="0">
                          <a:solidFill>
                            <a:srgbClr val="002060"/>
                          </a:solidFill>
                        </a:rPr>
                        <a:t>.</a:t>
                      </a:r>
                      <a:r>
                        <a:rPr lang="ru-RU" baseline="0" dirty="0" smtClean="0">
                          <a:solidFill>
                            <a:srgbClr val="002060"/>
                          </a:solidFill>
                        </a:rPr>
                        <a:t> </a:t>
                      </a:r>
                      <a:r>
                        <a:rPr lang="ru-RU" baseline="0" dirty="0" err="1" smtClean="0">
                          <a:solidFill>
                            <a:srgbClr val="002060"/>
                          </a:solidFill>
                        </a:rPr>
                        <a:t>атт</a:t>
                      </a:r>
                      <a:r>
                        <a:rPr lang="ru-RU" baseline="0"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940376865"/>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990000"/>
                          </a:solidFill>
                        </a:rPr>
                        <a:t>Экзамен</a:t>
                      </a: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2040286642"/>
                  </a:ext>
                </a:extLst>
              </a:tr>
              <a:tr h="338184">
                <a:tc>
                  <a:txBody>
                    <a:bodyPr/>
                    <a:lstStyle/>
                    <a:p>
                      <a:pPr algn="ctr"/>
                      <a:r>
                        <a:rPr lang="en-US" dirty="0" smtClean="0">
                          <a:solidFill>
                            <a:srgbClr val="002060"/>
                          </a:solidFill>
                        </a:rPr>
                        <a:t>MAX</a:t>
                      </a:r>
                      <a:r>
                        <a:rPr lang="ru-RU" dirty="0" smtClean="0">
                          <a:solidFill>
                            <a:srgbClr val="002060"/>
                          </a:solidFill>
                        </a:rPr>
                        <a:t> </a:t>
                      </a:r>
                      <a:r>
                        <a:rPr lang="ru-RU" b="1" dirty="0" smtClean="0">
                          <a:solidFill>
                            <a:srgbClr val="00B050"/>
                          </a:solidFill>
                        </a:rPr>
                        <a:t>40</a:t>
                      </a:r>
                      <a:endParaRPr lang="ru-RU" b="1" dirty="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704758080"/>
                  </a:ext>
                </a:extLst>
              </a:tr>
              <a:tr h="33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MIN </a:t>
                      </a:r>
                      <a:r>
                        <a:rPr lang="en-US" b="1" dirty="0" smtClean="0">
                          <a:solidFill>
                            <a:srgbClr val="00B050"/>
                          </a:solidFill>
                        </a:rPr>
                        <a:t>24</a:t>
                      </a:r>
                      <a:endParaRPr lang="ru-RU" b="1" dirty="0" smtClean="0">
                        <a:solidFill>
                          <a:srgbClr val="00B05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453360413"/>
                  </a:ext>
                </a:extLst>
              </a:tr>
              <a:tr h="338184">
                <a:tc>
                  <a:txBody>
                    <a:bodyPr/>
                    <a:lstStyle/>
                    <a:p>
                      <a:pPr algn="ctr"/>
                      <a:r>
                        <a:rPr lang="ru-RU" b="1" dirty="0" smtClean="0">
                          <a:solidFill>
                            <a:srgbClr val="FF0000"/>
                          </a:solidFill>
                        </a:rPr>
                        <a:t>25</a:t>
                      </a:r>
                      <a:endParaRPr lang="ru-RU" b="1" dirty="0">
                        <a:solidFill>
                          <a:srgbClr val="FF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662941999"/>
                  </a:ext>
                </a:extLst>
              </a:tr>
              <a:tr h="338184">
                <a:tc>
                  <a:txBody>
                    <a:bodyPr/>
                    <a:lstStyle/>
                    <a:p>
                      <a:pPr algn="ctr"/>
                      <a:r>
                        <a:rPr lang="ru-RU" b="1" dirty="0" smtClean="0">
                          <a:solidFill>
                            <a:srgbClr val="990000"/>
                          </a:solidFill>
                        </a:rPr>
                        <a:t>25</a:t>
                      </a:r>
                      <a:endParaRPr lang="ru-RU" b="1" dirty="0">
                        <a:solidFill>
                          <a:srgbClr val="99000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3228421219"/>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2612900861"/>
              </p:ext>
            </p:extLst>
          </p:nvPr>
        </p:nvGraphicFramePr>
        <p:xfrm>
          <a:off x="107504" y="4021696"/>
          <a:ext cx="4320480" cy="62064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137827699"/>
                    </a:ext>
                  </a:extLst>
                </a:gridCol>
              </a:tblGrid>
              <a:tr h="288032">
                <a:tc>
                  <a:txBody>
                    <a:bodyPr/>
                    <a:lstStyle/>
                    <a:p>
                      <a:pPr algn="ctr"/>
                      <a:r>
                        <a:rPr lang="ru-RU" dirty="0" smtClean="0">
                          <a:solidFill>
                            <a:srgbClr val="002060"/>
                          </a:solidFill>
                        </a:rPr>
                        <a:t>Текущая работа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3037098180"/>
                  </a:ext>
                </a:extLst>
              </a:tr>
              <a:tr h="288032">
                <a:tc>
                  <a:txBody>
                    <a:bodyPr/>
                    <a:lstStyle/>
                    <a:p>
                      <a:pPr algn="ctr"/>
                      <a:r>
                        <a:rPr lang="ru-RU" sz="1800" b="1" dirty="0" smtClean="0">
                          <a:solidFill>
                            <a:srgbClr val="990000"/>
                          </a:solidFill>
                        </a:rPr>
                        <a:t>20</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458986645"/>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xmlns="" val="1701032286"/>
              </p:ext>
            </p:extLst>
          </p:nvPr>
        </p:nvGraphicFramePr>
        <p:xfrm>
          <a:off x="4535996" y="4021696"/>
          <a:ext cx="3024336" cy="894960"/>
        </p:xfrm>
        <a:graphic>
          <a:graphicData uri="http://schemas.openxmlformats.org/drawingml/2006/table">
            <a:tbl>
              <a:tblPr firstRow="1" bandRow="1">
                <a:tableStyleId>{5C22544A-7EE6-4342-B048-85BDC9FD1C3A}</a:tableStyleId>
              </a:tblPr>
              <a:tblGrid>
                <a:gridCol w="3024336">
                  <a:extLst>
                    <a:ext uri="{9D8B030D-6E8A-4147-A177-3AD203B41FA5}">
                      <a16:colId xmlns="" xmlns:a16="http://schemas.microsoft.com/office/drawing/2014/main" val="2137827699"/>
                    </a:ext>
                  </a:extLst>
                </a:gridCol>
              </a:tblGrid>
              <a:tr h="310320">
                <a:tc>
                  <a:txBody>
                    <a:bodyPr/>
                    <a:lstStyle/>
                    <a:p>
                      <a:pPr algn="ctr"/>
                      <a:r>
                        <a:rPr lang="ru-RU" dirty="0" smtClean="0">
                          <a:solidFill>
                            <a:srgbClr val="002060"/>
                          </a:solidFill>
                        </a:rPr>
                        <a:t>Оценивание компетенций</a:t>
                      </a:r>
                      <a:endParaRPr lang="ru-RU" dirty="0">
                        <a:solidFill>
                          <a:srgbClr val="00206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37098180"/>
                  </a:ext>
                </a:extLst>
              </a:tr>
              <a:tr h="310320">
                <a:tc>
                  <a:txBody>
                    <a:bodyPr/>
                    <a:lstStyle/>
                    <a:p>
                      <a:pPr algn="ctr"/>
                      <a:r>
                        <a:rPr lang="ru-RU" b="1" dirty="0" smtClean="0">
                          <a:solidFill>
                            <a:srgbClr val="990000"/>
                          </a:solidFill>
                        </a:rPr>
                        <a:t>36</a:t>
                      </a:r>
                      <a:endParaRPr lang="ru-RU" b="1" dirty="0">
                        <a:solidFill>
                          <a:srgbClr val="990000"/>
                        </a:solidFill>
                      </a:endParaRPr>
                    </a:p>
                  </a:txBody>
                  <a:tcPr marL="36000" marR="36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8986645"/>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xmlns="" val="1759797884"/>
              </p:ext>
            </p:extLst>
          </p:nvPr>
        </p:nvGraphicFramePr>
        <p:xfrm>
          <a:off x="107426" y="5006126"/>
          <a:ext cx="7452828" cy="620640"/>
        </p:xfrm>
        <a:graphic>
          <a:graphicData uri="http://schemas.openxmlformats.org/drawingml/2006/table">
            <a:tbl>
              <a:tblPr firstRow="1" bandRow="1">
                <a:tableStyleId>{5C22544A-7EE6-4342-B048-85BDC9FD1C3A}</a:tableStyleId>
              </a:tblPr>
              <a:tblGrid>
                <a:gridCol w="7452828">
                  <a:extLst>
                    <a:ext uri="{9D8B030D-6E8A-4147-A177-3AD203B41FA5}">
                      <a16:colId xmlns="" xmlns:a16="http://schemas.microsoft.com/office/drawing/2014/main" val="2137827699"/>
                    </a:ext>
                  </a:extLst>
                </a:gridCol>
              </a:tblGrid>
              <a:tr h="260064">
                <a:tc>
                  <a:txBody>
                    <a:bodyPr/>
                    <a:lstStyle/>
                    <a:p>
                      <a:pPr algn="ctr"/>
                      <a:r>
                        <a:rPr lang="ru-RU" dirty="0" smtClean="0">
                          <a:solidFill>
                            <a:srgbClr val="002060"/>
                          </a:solidFill>
                        </a:rPr>
                        <a:t>К</a:t>
                      </a:r>
                      <a:r>
                        <a:rPr lang="ru-RU" baseline="0" dirty="0" smtClean="0">
                          <a:solidFill>
                            <a:srgbClr val="002060"/>
                          </a:solidFill>
                        </a:rPr>
                        <a:t>оличество баллов за работу в семестре (</a:t>
                      </a:r>
                      <a:r>
                        <a:rPr lang="en-US" dirty="0" smtClean="0">
                          <a:solidFill>
                            <a:srgbClr val="002060"/>
                          </a:solidFill>
                        </a:rPr>
                        <a:t>MAX=</a:t>
                      </a:r>
                      <a:r>
                        <a:rPr lang="ru-RU" dirty="0" smtClean="0">
                          <a:solidFill>
                            <a:srgbClr val="00B050"/>
                          </a:solidFill>
                        </a:rPr>
                        <a:t>6</a:t>
                      </a:r>
                      <a:r>
                        <a:rPr lang="en-US" dirty="0" smtClean="0">
                          <a:solidFill>
                            <a:srgbClr val="00B050"/>
                          </a:solidFill>
                        </a:rPr>
                        <a:t>0</a:t>
                      </a:r>
                      <a:r>
                        <a:rPr lang="ru-RU" dirty="0" smtClean="0">
                          <a:solidFill>
                            <a:srgbClr val="002060"/>
                          </a:solidFill>
                        </a:rPr>
                        <a:t>)</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3037098180"/>
                  </a:ext>
                </a:extLst>
              </a:tr>
              <a:tr h="260064">
                <a:tc>
                  <a:txBody>
                    <a:bodyPr/>
                    <a:lstStyle/>
                    <a:p>
                      <a:pPr algn="ctr"/>
                      <a:r>
                        <a:rPr lang="ru-RU" sz="1800" b="1" dirty="0" smtClean="0">
                          <a:solidFill>
                            <a:srgbClr val="990000"/>
                          </a:solidFill>
                        </a:rPr>
                        <a:t>56</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99CCFF"/>
                    </a:solidFill>
                  </a:tcPr>
                </a:tc>
                <a:extLst>
                  <a:ext uri="{0D108BD9-81ED-4DB2-BD59-A6C34878D82A}">
                    <a16:rowId xmlns="" xmlns:a16="http://schemas.microsoft.com/office/drawing/2014/main" val="2458986645"/>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xmlns="" val="1595627145"/>
              </p:ext>
            </p:extLst>
          </p:nvPr>
        </p:nvGraphicFramePr>
        <p:xfrm>
          <a:off x="92108" y="5985163"/>
          <a:ext cx="8880648" cy="620640"/>
        </p:xfrm>
        <a:graphic>
          <a:graphicData uri="http://schemas.openxmlformats.org/drawingml/2006/table">
            <a:tbl>
              <a:tblPr firstRow="1" bandRow="1">
                <a:tableStyleId>{5C22544A-7EE6-4342-B048-85BDC9FD1C3A}</a:tableStyleId>
              </a:tblPr>
              <a:tblGrid>
                <a:gridCol w="6120680">
                  <a:extLst>
                    <a:ext uri="{9D8B030D-6E8A-4147-A177-3AD203B41FA5}">
                      <a16:colId xmlns="" xmlns:a16="http://schemas.microsoft.com/office/drawing/2014/main" val="2137827699"/>
                    </a:ext>
                  </a:extLst>
                </a:gridCol>
                <a:gridCol w="2759968">
                  <a:extLst>
                    <a:ext uri="{9D8B030D-6E8A-4147-A177-3AD203B41FA5}">
                      <a16:colId xmlns="" xmlns:a16="http://schemas.microsoft.com/office/drawing/2014/main" val="2305143541"/>
                    </a:ext>
                  </a:extLst>
                </a:gridCol>
              </a:tblGrid>
              <a:tr h="278956">
                <a:tc>
                  <a:txBody>
                    <a:bodyPr/>
                    <a:lstStyle/>
                    <a:p>
                      <a:pPr algn="ctr"/>
                      <a:r>
                        <a:rPr lang="ru-RU" dirty="0" smtClean="0">
                          <a:solidFill>
                            <a:srgbClr val="002060"/>
                          </a:solidFill>
                        </a:rPr>
                        <a:t>Общее</a:t>
                      </a:r>
                      <a:r>
                        <a:rPr lang="ru-RU" baseline="0" dirty="0" smtClean="0">
                          <a:solidFill>
                            <a:srgbClr val="002060"/>
                          </a:solidFill>
                        </a:rPr>
                        <a:t> количество баллов за семестр</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dirty="0" smtClean="0">
                          <a:solidFill>
                            <a:srgbClr val="002060"/>
                          </a:solidFill>
                        </a:rPr>
                        <a:t>Оценка</a:t>
                      </a:r>
                      <a:endParaRPr lang="ru-RU" dirty="0">
                        <a:solidFill>
                          <a:srgbClr val="002060"/>
                        </a:solidFill>
                      </a:endParaRPr>
                    </a:p>
                  </a:txBody>
                  <a:tcPr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3037098180"/>
                  </a:ext>
                </a:extLst>
              </a:tr>
              <a:tr h="278956">
                <a:tc>
                  <a:txBody>
                    <a:bodyPr/>
                    <a:lstStyle/>
                    <a:p>
                      <a:pPr algn="ctr"/>
                      <a:r>
                        <a:rPr lang="ru-RU" sz="1800" b="1" dirty="0" smtClean="0">
                          <a:solidFill>
                            <a:srgbClr val="990000"/>
                          </a:solidFill>
                        </a:rPr>
                        <a:t>81</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tc>
                  <a:txBody>
                    <a:bodyPr/>
                    <a:lstStyle/>
                    <a:p>
                      <a:pPr algn="ctr"/>
                      <a:r>
                        <a:rPr lang="ru-RU" sz="1800" b="1" dirty="0" smtClean="0">
                          <a:solidFill>
                            <a:srgbClr val="990000"/>
                          </a:solidFill>
                        </a:rPr>
                        <a:t>Хор</a:t>
                      </a:r>
                      <a:endParaRPr lang="ru-RU" sz="1800" b="1" dirty="0">
                        <a:solidFill>
                          <a:srgbClr val="990000"/>
                        </a:solidFill>
                      </a:endParaRPr>
                    </a:p>
                  </a:txBody>
                  <a:tcPr marL="18000" marR="18000" marT="18000" marB="180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CCFFFF"/>
                    </a:solidFill>
                  </a:tcPr>
                </a:tc>
                <a:extLst>
                  <a:ext uri="{0D108BD9-81ED-4DB2-BD59-A6C34878D82A}">
                    <a16:rowId xmlns="" xmlns:a16="http://schemas.microsoft.com/office/drawing/2014/main" val="2458986645"/>
                  </a:ext>
                </a:extLst>
              </a:tr>
            </a:tbl>
          </a:graphicData>
        </a:graphic>
      </p:graphicFrame>
      <p:sp>
        <p:nvSpPr>
          <p:cNvPr id="11" name="Левая фигурная скобка 10"/>
          <p:cNvSpPr/>
          <p:nvPr/>
        </p:nvSpPr>
        <p:spPr>
          <a:xfrm rot="16200000">
            <a:off x="2096186" y="1683918"/>
            <a:ext cx="343038" cy="4320557"/>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Левая фигурная скобка 22"/>
          <p:cNvSpPr/>
          <p:nvPr/>
        </p:nvSpPr>
        <p:spPr>
          <a:xfrm rot="16200000">
            <a:off x="5873119" y="2328133"/>
            <a:ext cx="343038" cy="3024411"/>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Левая фигурная скобка 23"/>
          <p:cNvSpPr/>
          <p:nvPr/>
        </p:nvSpPr>
        <p:spPr>
          <a:xfrm rot="16200000">
            <a:off x="3662360" y="1089481"/>
            <a:ext cx="343038" cy="7452905"/>
          </a:xfrm>
          <a:prstGeom prst="leftBrace">
            <a:avLst>
              <a:gd name="adj1" fmla="val 23663"/>
              <a:gd name="adj2" fmla="val 50000"/>
            </a:avLst>
          </a:prstGeom>
          <a:ln w="28575">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3014" name="Соединительная линия уступом 43013"/>
          <p:cNvCxnSpPr>
            <a:stCxn id="6" idx="2"/>
            <a:endCxn id="21" idx="0"/>
          </p:cNvCxnSpPr>
          <p:nvPr/>
        </p:nvCxnSpPr>
        <p:spPr>
          <a:xfrm rot="5400000">
            <a:off x="5389939" y="3046853"/>
            <a:ext cx="2080803" cy="3795816"/>
          </a:xfrm>
          <a:prstGeom prst="bentConnector3">
            <a:avLst>
              <a:gd name="adj1" fmla="val 50000"/>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p:cNvCxnSpPr>
            <a:stCxn id="20" idx="2"/>
            <a:endCxn id="21" idx="0"/>
          </p:cNvCxnSpPr>
          <p:nvPr/>
        </p:nvCxnSpPr>
        <p:spPr>
          <a:xfrm rot="16200000" flipH="1">
            <a:off x="4003938" y="5456668"/>
            <a:ext cx="358397" cy="698592"/>
          </a:xfrm>
          <a:prstGeom prst="bentConnector3">
            <a:avLst>
              <a:gd name="adj1" fmla="val 48401"/>
            </a:avLst>
          </a:prstGeom>
          <a:ln w="28575">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0" name="Таблица 39"/>
          <p:cNvGraphicFramePr>
            <a:graphicFrameLocks noGrp="1"/>
          </p:cNvGraphicFramePr>
          <p:nvPr>
            <p:extLst>
              <p:ext uri="{D42A27DB-BD31-4B8C-83A1-F6EECF244321}">
                <p14:modId xmlns:p14="http://schemas.microsoft.com/office/powerpoint/2010/main" xmlns="" val="2385909588"/>
              </p:ext>
            </p:extLst>
          </p:nvPr>
        </p:nvGraphicFramePr>
        <p:xfrm>
          <a:off x="5421752" y="85418"/>
          <a:ext cx="2880319" cy="1399200"/>
        </p:xfrm>
        <a:graphic>
          <a:graphicData uri="http://schemas.openxmlformats.org/drawingml/2006/table">
            <a:tbl>
              <a:tblPr firstRow="1" bandRow="1">
                <a:tableStyleId>{5C22544A-7EE6-4342-B048-85BDC9FD1C3A}</a:tableStyleId>
              </a:tblPr>
              <a:tblGrid>
                <a:gridCol w="2880319">
                  <a:extLst>
                    <a:ext uri="{9D8B030D-6E8A-4147-A177-3AD203B41FA5}">
                      <a16:colId xmlns="" xmlns:a16="http://schemas.microsoft.com/office/drawing/2014/main" val="760728350"/>
                    </a:ext>
                  </a:extLst>
                </a:gridCol>
              </a:tblGrid>
              <a:tr h="219627">
                <a:tc>
                  <a:txBody>
                    <a:bodyPr/>
                    <a:lstStyle/>
                    <a:p>
                      <a:pPr algn="ctr"/>
                      <a:r>
                        <a:rPr lang="ru-RU" sz="1600" dirty="0" smtClean="0">
                          <a:solidFill>
                            <a:srgbClr val="002060"/>
                          </a:solidFill>
                        </a:rPr>
                        <a:t>Условные обозначения</a:t>
                      </a:r>
                      <a:endParaRPr lang="ru-RU" sz="1600" dirty="0">
                        <a:solidFill>
                          <a:srgbClr val="00206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795065725"/>
                  </a:ext>
                </a:extLst>
              </a:tr>
              <a:tr h="219627">
                <a:tc>
                  <a:txBody>
                    <a:bodyPr/>
                    <a:lstStyle/>
                    <a:p>
                      <a:pPr algn="ctr"/>
                      <a:r>
                        <a:rPr lang="ru-RU" sz="1600" b="1" dirty="0" smtClean="0">
                          <a:solidFill>
                            <a:srgbClr val="00B050"/>
                          </a:solidFill>
                        </a:rPr>
                        <a:t>Единое для всех</a:t>
                      </a:r>
                      <a:endParaRPr lang="ru-RU" sz="1600" b="1" dirty="0">
                        <a:solidFill>
                          <a:srgbClr val="00B05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489906887"/>
                  </a:ext>
                </a:extLst>
              </a:tr>
              <a:tr h="219627">
                <a:tc>
                  <a:txBody>
                    <a:bodyPr/>
                    <a:lstStyle/>
                    <a:p>
                      <a:pPr algn="ctr"/>
                      <a:r>
                        <a:rPr lang="ru-RU" sz="1600" b="1" dirty="0" smtClean="0">
                          <a:solidFill>
                            <a:srgbClr val="FF0000"/>
                          </a:solidFill>
                        </a:rPr>
                        <a:t>Вводит преподаватель</a:t>
                      </a:r>
                      <a:endParaRPr lang="ru-RU" sz="1600" b="1" dirty="0">
                        <a:solidFill>
                          <a:srgbClr val="FF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926791269"/>
                  </a:ext>
                </a:extLst>
              </a:tr>
              <a:tr h="219627">
                <a:tc>
                  <a:txBody>
                    <a:bodyPr/>
                    <a:lstStyle/>
                    <a:p>
                      <a:pPr algn="ctr"/>
                      <a:r>
                        <a:rPr lang="ru-RU" sz="1600" b="1" dirty="0" smtClean="0">
                          <a:solidFill>
                            <a:srgbClr val="FFC000"/>
                          </a:solidFill>
                        </a:rPr>
                        <a:t>Из</a:t>
                      </a:r>
                      <a:r>
                        <a:rPr lang="ru-RU" sz="1600" b="1" baseline="0" dirty="0" smtClean="0">
                          <a:solidFill>
                            <a:srgbClr val="FFC000"/>
                          </a:solidFill>
                        </a:rPr>
                        <a:t> рейтинга студента</a:t>
                      </a:r>
                      <a:endParaRPr lang="ru-RU" sz="1600" b="1" dirty="0">
                        <a:solidFill>
                          <a:srgbClr val="FFC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2068923900"/>
                  </a:ext>
                </a:extLst>
              </a:tr>
              <a:tr h="219627">
                <a:tc>
                  <a:txBody>
                    <a:bodyPr/>
                    <a:lstStyle/>
                    <a:p>
                      <a:pPr algn="ctr"/>
                      <a:r>
                        <a:rPr lang="ru-RU" sz="1600" b="1" dirty="0" smtClean="0">
                          <a:solidFill>
                            <a:srgbClr val="C00000"/>
                          </a:solidFill>
                        </a:rPr>
                        <a:t>Считает </a:t>
                      </a:r>
                      <a:r>
                        <a:rPr lang="en-US" sz="1600" b="1" dirty="0" err="1" smtClean="0">
                          <a:solidFill>
                            <a:srgbClr val="C00000"/>
                          </a:solidFill>
                        </a:rPr>
                        <a:t>Idis</a:t>
                      </a:r>
                      <a:endParaRPr lang="ru-RU" sz="1600" b="1" dirty="0">
                        <a:solidFill>
                          <a:srgbClr val="C00000"/>
                        </a:solidFill>
                      </a:endParaRPr>
                    </a:p>
                  </a:txBody>
                  <a:tcPr marT="18000" marB="1800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rgbClr val="E7F6FF"/>
                    </a:solidFill>
                  </a:tcPr>
                </a:tc>
                <a:extLst>
                  <a:ext uri="{0D108BD9-81ED-4DB2-BD59-A6C34878D82A}">
                    <a16:rowId xmlns="" xmlns:a16="http://schemas.microsoft.com/office/drawing/2014/main" val="1120500401"/>
                  </a:ext>
                </a:extLst>
              </a:tr>
            </a:tbl>
          </a:graphicData>
        </a:graphic>
      </p:graphicFrame>
      <p:sp>
        <p:nvSpPr>
          <p:cNvPr id="16" name="Rectangle 2"/>
          <p:cNvSpPr txBox="1">
            <a:spLocks noChangeArrowheads="1"/>
          </p:cNvSpPr>
          <p:nvPr/>
        </p:nvSpPr>
        <p:spPr>
          <a:xfrm>
            <a:off x="9800" y="0"/>
            <a:ext cx="5354288"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200" b="1" dirty="0">
                <a:solidFill>
                  <a:srgbClr val="002B82"/>
                </a:solidFill>
              </a:rPr>
              <a:t>Примеры оценок</a:t>
            </a:r>
          </a:p>
          <a:p>
            <a:r>
              <a:rPr lang="ru-RU" altLang="ru-RU" sz="3200" b="1" dirty="0">
                <a:solidFill>
                  <a:srgbClr val="002B82"/>
                </a:solidFill>
              </a:rPr>
              <a:t>Активист</a:t>
            </a:r>
          </a:p>
        </p:txBody>
      </p:sp>
    </p:spTree>
    <p:extLst>
      <p:ext uri="{BB962C8B-B14F-4D97-AF65-F5344CB8AC3E}">
        <p14:creationId xmlns:p14="http://schemas.microsoft.com/office/powerpoint/2010/main" xmlns="" val="2768836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p:cNvSpPr txBox="1">
            <a:spLocks/>
          </p:cNvSpPr>
          <p:nvPr/>
        </p:nvSpPr>
        <p:spPr>
          <a:xfrm>
            <a:off x="467544" y="260648"/>
            <a:ext cx="8676456" cy="936104"/>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Блок 1  Дисциплины</a:t>
            </a:r>
            <a:b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ru-R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3313" name="Picture 1"/>
          <p:cNvPicPr>
            <a:picLocks noChangeAspect="1" noChangeArrowheads="1"/>
          </p:cNvPicPr>
          <p:nvPr/>
        </p:nvPicPr>
        <p:blipFill>
          <a:blip r:embed="rId2" cstate="print"/>
          <a:srcRect/>
          <a:stretch>
            <a:fillRect/>
          </a:stretch>
        </p:blipFill>
        <p:spPr bwMode="auto">
          <a:xfrm>
            <a:off x="2483768" y="811410"/>
            <a:ext cx="4176464" cy="531367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836711"/>
            <a:ext cx="9144000" cy="54743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3"/>
                                        </p:tgtEl>
                                        <p:attrNameLst>
                                          <p:attrName>style.visibility</p:attrName>
                                        </p:attrNameLst>
                                      </p:cBhvr>
                                      <p:to>
                                        <p:strVal val="visible"/>
                                      </p:to>
                                    </p:set>
                                    <p:anim calcmode="lin" valueType="num">
                                      <p:cBhvr additive="base">
                                        <p:cTn id="13" dur="500" fill="hold"/>
                                        <p:tgtEl>
                                          <p:spTgt spid="13313"/>
                                        </p:tgtEl>
                                        <p:attrNameLst>
                                          <p:attrName>ppt_x</p:attrName>
                                        </p:attrNameLst>
                                      </p:cBhvr>
                                      <p:tavLst>
                                        <p:tav tm="0">
                                          <p:val>
                                            <p:strVal val="#ppt_x"/>
                                          </p:val>
                                        </p:tav>
                                        <p:tav tm="100000">
                                          <p:val>
                                            <p:strVal val="#ppt_x"/>
                                          </p:val>
                                        </p:tav>
                                      </p:tavLst>
                                    </p:anim>
                                    <p:anim calcmode="lin" valueType="num">
                                      <p:cBhvr additive="base">
                                        <p:cTn id="14" dur="500" fill="hold"/>
                                        <p:tgtEl>
                                          <p:spTgt spid="133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p:cNvSpPr txBox="1">
            <a:spLocks/>
          </p:cNvSpPr>
          <p:nvPr/>
        </p:nvSpPr>
        <p:spPr>
          <a:xfrm>
            <a:off x="323528" y="116632"/>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Блок 2 ПРАКТИКИ</a:t>
            </a:r>
            <a:endParaRPr kumimoji="0" lang="ru-R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0241" name="Picture 1"/>
          <p:cNvPicPr>
            <a:picLocks noChangeAspect="1" noChangeArrowheads="1"/>
          </p:cNvPicPr>
          <p:nvPr/>
        </p:nvPicPr>
        <p:blipFill>
          <a:blip r:embed="rId2" cstate="print"/>
          <a:srcRect/>
          <a:stretch>
            <a:fillRect/>
          </a:stretch>
        </p:blipFill>
        <p:spPr bwMode="auto">
          <a:xfrm>
            <a:off x="0" y="188640"/>
            <a:ext cx="9144000" cy="61229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1"/>
                                        </p:tgtEl>
                                        <p:attrNameLst>
                                          <p:attrName>style.visibility</p:attrName>
                                        </p:attrNameLst>
                                      </p:cBhvr>
                                      <p:to>
                                        <p:strVal val="visible"/>
                                      </p:to>
                                    </p:set>
                                    <p:anim calcmode="lin" valueType="num">
                                      <p:cBhvr additive="base">
                                        <p:cTn id="13" dur="500" fill="hold"/>
                                        <p:tgtEl>
                                          <p:spTgt spid="10241"/>
                                        </p:tgtEl>
                                        <p:attrNameLst>
                                          <p:attrName>ppt_x</p:attrName>
                                        </p:attrNameLst>
                                      </p:cBhvr>
                                      <p:tavLst>
                                        <p:tav tm="0">
                                          <p:val>
                                            <p:strVal val="#ppt_x"/>
                                          </p:val>
                                        </p:tav>
                                        <p:tav tm="100000">
                                          <p:val>
                                            <p:strVal val="#ppt_x"/>
                                          </p:val>
                                        </p:tav>
                                      </p:tavLst>
                                    </p:anim>
                                    <p:anim calcmode="lin" valueType="num">
                                      <p:cBhvr additive="base">
                                        <p:cTn id="14" dur="500" fill="hold"/>
                                        <p:tgtEl>
                                          <p:spTgt spid="10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p:cNvGraphicFramePr>
          <p:nvPr/>
        </p:nvGraphicFramePr>
        <p:xfrm>
          <a:off x="1524000" y="1397000"/>
          <a:ext cx="6096000" cy="4064000"/>
        </p:xfrm>
        <a:graphic>
          <a:graphicData uri="http://schemas.openxmlformats.org/presentationml/2006/ole">
            <p:oleObj spid="_x0000_s9218" name="Acrobat Document" r:id="rId3" imgW="0" imgH="0" progId="AcroExch.Document.7">
              <p:embed/>
            </p:oleObj>
          </a:graphicData>
        </a:graphic>
      </p:graphicFrame>
      <p:pic>
        <p:nvPicPr>
          <p:cNvPr id="9219" name="Picture 3"/>
          <p:cNvPicPr>
            <a:picLocks noChangeAspect="1" noChangeArrowheads="1"/>
          </p:cNvPicPr>
          <p:nvPr/>
        </p:nvPicPr>
        <p:blipFill>
          <a:blip r:embed="rId4" cstate="print"/>
          <a:srcRect/>
          <a:stretch>
            <a:fillRect/>
          </a:stretch>
        </p:blipFill>
        <p:spPr bwMode="auto">
          <a:xfrm>
            <a:off x="0" y="1178256"/>
            <a:ext cx="9144000" cy="4167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107504" y="692696"/>
            <a:ext cx="9036496" cy="5401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0" y="836712"/>
            <a:ext cx="9144000" cy="5500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107504" y="260648"/>
            <a:ext cx="8892480" cy="63154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12776"/>
            <a:ext cx="9144000" cy="4479777"/>
          </a:xfrm>
          <a:prstGeom prst="rect">
            <a:avLst/>
          </a:prstGeom>
          <a:noFill/>
          <a:ln w="9525">
            <a:noFill/>
            <a:miter lim="800000"/>
            <a:headEnd/>
            <a:tailEnd/>
          </a:ln>
        </p:spPr>
      </p:pic>
      <p:sp>
        <p:nvSpPr>
          <p:cNvPr id="3" name="Заголовок 1"/>
          <p:cNvSpPr txBox="1">
            <a:spLocks/>
          </p:cNvSpPr>
          <p:nvPr/>
        </p:nvSpPr>
        <p:spPr>
          <a:xfrm>
            <a:off x="179512" y="0"/>
            <a:ext cx="8733656" cy="2007096"/>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Блок 3 </a:t>
            </a:r>
            <a:b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br>
            <a:r>
              <a:rPr kumimoji="0" lang="ru-RU" sz="4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ГОСУДАРСТВЕННАЯ ИТОГОВАЯ АТТЕСТАЦИЯ</a:t>
            </a:r>
            <a:br>
              <a:rPr kumimoji="0" lang="ru-RU" sz="4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br>
            <a:endParaRPr kumimoji="0" lang="ru-R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620688"/>
            <a:ext cx="9144000" cy="5649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4644008" y="332656"/>
            <a:ext cx="4415874" cy="3744416"/>
          </a:xfrm>
          <a:prstGeom prst="rect">
            <a:avLst/>
          </a:prstGeom>
          <a:noFill/>
          <a:ln w="9525">
            <a:noFill/>
            <a:miter lim="800000"/>
            <a:headEnd/>
            <a:tailEnd/>
          </a:ln>
        </p:spPr>
      </p:pic>
      <p:pic>
        <p:nvPicPr>
          <p:cNvPr id="94210" name="Picture 2"/>
          <p:cNvPicPr>
            <a:picLocks noChangeAspect="1" noChangeArrowheads="1"/>
          </p:cNvPicPr>
          <p:nvPr/>
        </p:nvPicPr>
        <p:blipFill>
          <a:blip r:embed="rId3" cstate="print"/>
          <a:srcRect/>
          <a:stretch>
            <a:fillRect/>
          </a:stretch>
        </p:blipFill>
        <p:spPr bwMode="auto">
          <a:xfrm>
            <a:off x="0" y="116632"/>
            <a:ext cx="4600815"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1152128"/>
          </a:xfrm>
        </p:spPr>
        <p:txBody>
          <a:bodyPr>
            <a:normAutofit fontScale="90000"/>
          </a:bodyPr>
          <a:lstStyle/>
          <a:p>
            <a:r>
              <a:rPr lang="ru-RU" sz="1800" b="1" dirty="0" smtClean="0">
                <a:solidFill>
                  <a:srgbClr val="0070C0"/>
                </a:solidFill>
                <a:latin typeface="Times New Roman" pitchFamily="18" charset="0"/>
                <a:cs typeface="Times New Roman" pitchFamily="18" charset="0"/>
              </a:rPr>
              <a:t/>
            </a:r>
            <a:br>
              <a:rPr lang="ru-RU" sz="1800" b="1" dirty="0" smtClean="0">
                <a:solidFill>
                  <a:srgbClr val="0070C0"/>
                </a:solidFill>
                <a:latin typeface="Times New Roman" pitchFamily="18" charset="0"/>
                <a:cs typeface="Times New Roman" pitchFamily="18" charset="0"/>
              </a:rPr>
            </a:br>
            <a:r>
              <a:rPr lang="ru-RU" sz="1800" b="1" dirty="0" smtClean="0">
                <a:solidFill>
                  <a:srgbClr val="0070C0"/>
                </a:solidFill>
                <a:latin typeface="Times New Roman" pitchFamily="18" charset="0"/>
                <a:cs typeface="Times New Roman" pitchFamily="18" charset="0"/>
              </a:rPr>
              <a:t/>
            </a:r>
            <a:br>
              <a:rPr lang="ru-RU" sz="1800" b="1" dirty="0" smtClean="0">
                <a:solidFill>
                  <a:srgbClr val="0070C0"/>
                </a:solidFill>
                <a:latin typeface="Times New Roman" pitchFamily="18" charset="0"/>
                <a:cs typeface="Times New Roman" pitchFamily="18" charset="0"/>
              </a:rPr>
            </a:br>
            <a:r>
              <a:rPr lang="ru-RU" sz="2000" b="1" dirty="0" smtClean="0">
                <a:solidFill>
                  <a:srgbClr val="0070C0"/>
                </a:solidFill>
                <a:latin typeface="Times New Roman" pitchFamily="18" charset="0"/>
                <a:cs typeface="Times New Roman" pitchFamily="18" charset="0"/>
              </a:rPr>
              <a:t>Приказ Министерства образования и науки РФ от 27ноября 2015г. № 1383 </a:t>
            </a:r>
            <a:br>
              <a:rPr lang="ru-RU" sz="2000" b="1" dirty="0" smtClean="0">
                <a:solidFill>
                  <a:srgbClr val="0070C0"/>
                </a:solidFill>
                <a:latin typeface="Times New Roman" pitchFamily="18" charset="0"/>
                <a:cs typeface="Times New Roman" pitchFamily="18" charset="0"/>
              </a:rPr>
            </a:br>
            <a:r>
              <a:rPr lang="ru-RU" sz="2000" b="1" dirty="0" smtClean="0">
                <a:solidFill>
                  <a:srgbClr val="0070C0"/>
                </a:solidFill>
                <a:latin typeface="Times New Roman" pitchFamily="18" charset="0"/>
                <a:cs typeface="Times New Roman" pitchFamily="18" charset="0"/>
              </a:rPr>
              <a:t>«Об утверждении Положения и практике обучающихся, осваивающих основные профессиональные образовательные программы высшего образования»</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4" name="Прямоугольник 3"/>
          <p:cNvSpPr/>
          <p:nvPr/>
        </p:nvSpPr>
        <p:spPr>
          <a:xfrm>
            <a:off x="539552" y="2348880"/>
            <a:ext cx="8208912" cy="2492990"/>
          </a:xfrm>
          <a:prstGeom prst="rect">
            <a:avLst/>
          </a:prstGeom>
        </p:spPr>
        <p:txBody>
          <a:bodyPr wrap="square">
            <a:spAutoFit/>
          </a:bodyPr>
          <a:lstStyle/>
          <a:p>
            <a:r>
              <a:rPr lang="ru-RU" dirty="0" smtClean="0">
                <a:latin typeface="Times New Roman" pitchFamily="18" charset="0"/>
                <a:cs typeface="Times New Roman" pitchFamily="18" charset="0"/>
              </a:rPr>
              <a:t>3. Программа практики включает в себя:</a:t>
            </a:r>
          </a:p>
          <a:p>
            <a:r>
              <a:rPr lang="ru-RU" dirty="0" smtClean="0">
                <a:latin typeface="Times New Roman" pitchFamily="18" charset="0"/>
                <a:cs typeface="Times New Roman" pitchFamily="18" charset="0"/>
              </a:rPr>
              <a:t>……фонд оценочных средств для проведения промежуточной аттестации обучающихся по практике</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12. Руководитель практики от организации:</a:t>
            </a:r>
          </a:p>
          <a:p>
            <a:r>
              <a:rPr lang="ru-RU" sz="1600" dirty="0" smtClean="0">
                <a:latin typeface="Times New Roman" pitchFamily="18" charset="0"/>
                <a:cs typeface="Times New Roman" pitchFamily="18" charset="0"/>
              </a:rPr>
              <a:t>…….оценивает результаты прохождения практики обучающимися.</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19. Результаты прохождения практики оцениваются посредством проведения промежуточной аттестации. </a:t>
            </a:r>
          </a:p>
        </p:txBody>
      </p:sp>
      <p:sp>
        <p:nvSpPr>
          <p:cNvPr id="5" name="Rectangle 2"/>
          <p:cNvSpPr txBox="1">
            <a:spLocks noChangeArrowheads="1"/>
          </p:cNvSpPr>
          <p:nvPr/>
        </p:nvSpPr>
        <p:spPr>
          <a:xfrm>
            <a:off x="1891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4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0" y="1052735"/>
            <a:ext cx="9144000" cy="4364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4478844" y="188641"/>
            <a:ext cx="4665156" cy="4608512"/>
          </a:xfrm>
          <a:prstGeom prst="rect">
            <a:avLst/>
          </a:prstGeom>
          <a:noFill/>
          <a:ln w="9525">
            <a:noFill/>
            <a:miter lim="800000"/>
            <a:headEnd/>
            <a:tailEnd/>
          </a:ln>
        </p:spPr>
      </p:pic>
      <p:pic>
        <p:nvPicPr>
          <p:cNvPr id="95234" name="Picture 2"/>
          <p:cNvPicPr>
            <a:picLocks noChangeAspect="1" noChangeArrowheads="1"/>
          </p:cNvPicPr>
          <p:nvPr/>
        </p:nvPicPr>
        <p:blipFill>
          <a:blip r:embed="rId3" cstate="print"/>
          <a:srcRect/>
          <a:stretch>
            <a:fillRect/>
          </a:stretch>
        </p:blipFill>
        <p:spPr bwMode="auto">
          <a:xfrm>
            <a:off x="0" y="0"/>
            <a:ext cx="4558580" cy="6617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0" y="692696"/>
            <a:ext cx="9144000" cy="431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043608" y="1772816"/>
            <a:ext cx="7091536" cy="3024336"/>
          </a:xfrm>
          <a:prstGeom prst="rect">
            <a:avLst/>
          </a:prstGeom>
          <a:noFill/>
          <a:ln w="9525">
            <a:solidFill>
              <a:schemeClr val="bg1"/>
            </a:solidFill>
            <a:miter lim="800000"/>
            <a:headEnd/>
            <a:tailEnd/>
          </a:ln>
        </p:spPr>
        <p:txBody>
          <a:bodyPr lIns="360000" rIns="2880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3600" b="1" dirty="0"/>
          </a:p>
        </p:txBody>
      </p:sp>
      <p:sp>
        <p:nvSpPr>
          <p:cNvPr id="3" name="Прямоугольник 2"/>
          <p:cNvSpPr/>
          <p:nvPr/>
        </p:nvSpPr>
        <p:spPr>
          <a:xfrm>
            <a:off x="1294384" y="2132856"/>
            <a:ext cx="6840760" cy="2492990"/>
          </a:xfrm>
          <a:prstGeom prst="rect">
            <a:avLst/>
          </a:prstGeom>
        </p:spPr>
        <p:txBody>
          <a:bodyPr wrap="square">
            <a:spAutoFit/>
          </a:bodyPr>
          <a:lstStyle/>
          <a:p>
            <a:pPr algn="ctr">
              <a:spcBef>
                <a:spcPts val="0"/>
              </a:spcBef>
            </a:pPr>
            <a:r>
              <a:rPr lang="ru-RU" sz="2400" cap="small" dirty="0" err="1" smtClean="0">
                <a:solidFill>
                  <a:srgbClr val="FF0000"/>
                </a:solidFill>
                <a:latin typeface="Arial" pitchFamily="34" charset="0"/>
                <a:cs typeface="Arial" pitchFamily="34" charset="0"/>
              </a:rPr>
              <a:t>Камашева</a:t>
            </a:r>
            <a:r>
              <a:rPr lang="ru-RU" sz="2400" cap="small" dirty="0" smtClean="0">
                <a:solidFill>
                  <a:srgbClr val="FF0000"/>
                </a:solidFill>
                <a:latin typeface="Arial" pitchFamily="34" charset="0"/>
                <a:cs typeface="Arial" pitchFamily="34" charset="0"/>
              </a:rPr>
              <a:t> Юлия Леонидовна, </a:t>
            </a:r>
          </a:p>
          <a:p>
            <a:pPr algn="ctr">
              <a:spcBef>
                <a:spcPts val="0"/>
              </a:spcBef>
            </a:pPr>
            <a:r>
              <a:rPr lang="ru-RU" cap="small" dirty="0" smtClean="0">
                <a:latin typeface="Arial" pitchFamily="34" charset="0"/>
                <a:cs typeface="Arial" pitchFamily="34" charset="0"/>
              </a:rPr>
              <a:t>проректор по учебной работе </a:t>
            </a:r>
          </a:p>
          <a:p>
            <a:pPr algn="ctr">
              <a:spcBef>
                <a:spcPts val="0"/>
              </a:spcBef>
            </a:pPr>
            <a:r>
              <a:rPr lang="ru-RU" cap="small" dirty="0" smtClean="0">
                <a:latin typeface="Arial" pitchFamily="34" charset="0"/>
                <a:cs typeface="Arial" pitchFamily="34" charset="0"/>
              </a:rPr>
              <a:t>Казанского инновационного университета </a:t>
            </a:r>
          </a:p>
          <a:p>
            <a:pPr algn="ctr">
              <a:spcBef>
                <a:spcPts val="0"/>
              </a:spcBef>
            </a:pPr>
            <a:r>
              <a:rPr lang="ru-RU" cap="small" dirty="0" smtClean="0">
                <a:latin typeface="Arial" pitchFamily="34" charset="0"/>
                <a:cs typeface="Arial" pitchFamily="34" charset="0"/>
              </a:rPr>
              <a:t>имени </a:t>
            </a:r>
            <a:r>
              <a:rPr lang="ru-RU" cap="small" dirty="0" err="1" smtClean="0">
                <a:latin typeface="Arial" pitchFamily="34" charset="0"/>
                <a:cs typeface="Arial" pitchFamily="34" charset="0"/>
              </a:rPr>
              <a:t>В.Г.Тимирясова</a:t>
            </a:r>
            <a:r>
              <a:rPr lang="ru-RU" cap="small" dirty="0" smtClean="0">
                <a:latin typeface="Arial" pitchFamily="34" charset="0"/>
                <a:cs typeface="Arial" pitchFamily="34" charset="0"/>
              </a:rPr>
              <a:t> (ИЭУП</a:t>
            </a:r>
            <a:r>
              <a:rPr lang="ru-RU" dirty="0" smtClean="0">
                <a:latin typeface="Arial" pitchFamily="34" charset="0"/>
                <a:cs typeface="Arial" pitchFamily="34" charset="0"/>
              </a:rPr>
              <a:t>)</a:t>
            </a:r>
            <a:endParaRPr lang="en-US" dirty="0" smtClean="0">
              <a:latin typeface="Arial" pitchFamily="34" charset="0"/>
              <a:cs typeface="Arial" pitchFamily="34" charset="0"/>
            </a:endParaRPr>
          </a:p>
          <a:p>
            <a:pPr algn="ctr">
              <a:spcBef>
                <a:spcPts val="0"/>
              </a:spcBef>
            </a:pPr>
            <a:endParaRPr lang="en-US" dirty="0" smtClean="0">
              <a:latin typeface="Arial" pitchFamily="34" charset="0"/>
              <a:cs typeface="Arial" pitchFamily="34" charset="0"/>
            </a:endParaRPr>
          </a:p>
          <a:p>
            <a:pPr algn="ctr">
              <a:spcBef>
                <a:spcPts val="0"/>
              </a:spcBef>
            </a:pPr>
            <a:endParaRPr lang="en-US" dirty="0" smtClean="0">
              <a:latin typeface="Arial" pitchFamily="34" charset="0"/>
              <a:cs typeface="Arial" pitchFamily="34" charset="0"/>
            </a:endParaRPr>
          </a:p>
          <a:p>
            <a:pPr algn="ctr">
              <a:spcBef>
                <a:spcPts val="0"/>
              </a:spcBef>
            </a:pPr>
            <a:endParaRPr lang="en-US" dirty="0" smtClean="0">
              <a:latin typeface="Arial" pitchFamily="34" charset="0"/>
              <a:cs typeface="Arial" pitchFamily="34" charset="0"/>
            </a:endParaRPr>
          </a:p>
          <a:p>
            <a:pPr algn="ctr">
              <a:spcBef>
                <a:spcPts val="0"/>
              </a:spcBef>
            </a:pPr>
            <a:r>
              <a:rPr lang="en-US" sz="2400" dirty="0" smtClean="0">
                <a:latin typeface="Arial" pitchFamily="34" charset="0"/>
                <a:cs typeface="Arial" pitchFamily="34" charset="0"/>
              </a:rPr>
              <a:t>kamasheva@ieml.ru</a:t>
            </a:r>
            <a:endParaRPr lang="ru-RU" sz="2400" dirty="0" smtClean="0">
              <a:latin typeface="Arial" pitchFamily="34" charset="0"/>
              <a:cs typeface="Arial" pitchFamily="34" charset="0"/>
            </a:endParaRPr>
          </a:p>
        </p:txBody>
      </p:sp>
      <p:sp>
        <p:nvSpPr>
          <p:cNvPr id="4"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66540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395536" y="1484784"/>
            <a:ext cx="8229600" cy="4065315"/>
          </a:xfrm>
        </p:spPr>
        <p:txBody>
          <a:bodyPr>
            <a:normAutofit/>
          </a:bodyPr>
          <a:lstStyle/>
          <a:p>
            <a:pPr marL="0" indent="0" algn="just">
              <a:buNone/>
            </a:pPr>
            <a:r>
              <a:rPr lang="ru-RU" sz="2800" dirty="0" smtClean="0">
                <a:latin typeface="Arial" pitchFamily="34" charset="0"/>
                <a:cs typeface="Arial" pitchFamily="34" charset="0"/>
              </a:rPr>
              <a:t>Оценочные материалы - контрольные задания, а также описания форм и процедур, предназначенных для определения качества освоения обучающимися учебного материала, учебной дисциплины, профессионального модуля, направленные на измерение степени сформированности компетенции как в целом, так и отдельных ее компонентов. </a:t>
            </a:r>
            <a:endParaRPr lang="ru-RU" sz="2800" dirty="0">
              <a:latin typeface="Arial" pitchFamily="34" charset="0"/>
              <a:cs typeface="Arial" pitchFamily="34" charset="0"/>
            </a:endParaRPr>
          </a:p>
        </p:txBody>
      </p:sp>
      <p:sp>
        <p:nvSpPr>
          <p:cNvPr id="3"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4000" b="1"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88640"/>
            <a:ext cx="7992888" cy="2031325"/>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6" name="Прямоугольник 5"/>
          <p:cNvSpPr/>
          <p:nvPr/>
        </p:nvSpPr>
        <p:spPr>
          <a:xfrm>
            <a:off x="323528" y="1700808"/>
            <a:ext cx="8532440" cy="4739759"/>
          </a:xfrm>
          <a:prstGeom prst="rect">
            <a:avLst/>
          </a:prstGeom>
        </p:spPr>
        <p:txBody>
          <a:bodyPr wrap="square">
            <a:spAutoFit/>
          </a:bodyPr>
          <a:lstStyle/>
          <a:p>
            <a:pPr algn="just"/>
            <a:r>
              <a:rPr lang="ru-RU" dirty="0" smtClean="0">
                <a:latin typeface="Times New Roman" pitchFamily="18" charset="0"/>
                <a:cs typeface="Times New Roman" pitchFamily="18" charset="0"/>
              </a:rPr>
              <a:t>10. Государственная итоговая аттестация обучающихся организаций проводится в форме: государственного экзамена, защиты выпускной квалификационной работы</a:t>
            </a:r>
          </a:p>
          <a:p>
            <a:pPr algn="just"/>
            <a:endParaRPr lang="ru-RU" sz="800"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11. Государственный экзамен проводится по одной или нескольким дисциплинам и (или) модулям образовательной программы, результаты освоения которых имеют определяющее значение для профессиональной деятельности выпускников. </a:t>
            </a:r>
          </a:p>
          <a:p>
            <a:pPr algn="just"/>
            <a:endParaRPr lang="ru-RU" sz="800"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12. Выпускная квалификационная работа представляет собой выполненную обучающимся (несколькими обучающимися совместно) работу, демонстрирующую уровень подготовленности выпускника к самостоятельной профессиональной деятельности.</a:t>
            </a:r>
          </a:p>
          <a:p>
            <a:pPr algn="just"/>
            <a:endParaRPr lang="ru-RU" sz="800"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13. Вид выпускной квалификационной работы, требования к ней, порядок ее выполнения и критерии ее оценки устанавливаются организацией самостоятельно.</a:t>
            </a:r>
          </a:p>
          <a:p>
            <a:pPr algn="just"/>
            <a:endParaRPr lang="ru-RU" sz="800"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16. Результаты каждого государственного аттестационного испытания определяются оценками "отлично", "хорошо", "удовлетворительно", "неудовлетворительно". Оценки "отлично", "хорошо", "удовлетворительно" означают успешное прохождение государственного аттестационного испытания.</a:t>
            </a:r>
            <a:endParaRPr lang="ru-RU" dirty="0">
              <a:latin typeface="Times New Roman" pitchFamily="18" charset="0"/>
              <a:cs typeface="Times New Roman" pitchFamily="18" charset="0"/>
            </a:endParaRPr>
          </a:p>
        </p:txBody>
      </p:sp>
      <p:sp>
        <p:nvSpPr>
          <p:cNvPr id="7" name="Прямоугольник 6"/>
          <p:cNvSpPr/>
          <p:nvPr/>
        </p:nvSpPr>
        <p:spPr>
          <a:xfrm>
            <a:off x="251520" y="260648"/>
            <a:ext cx="8784976" cy="1477328"/>
          </a:xfrm>
          <a:prstGeom prst="rect">
            <a:avLst/>
          </a:prstGeom>
        </p:spPr>
        <p:txBody>
          <a:bodyPr wrap="square">
            <a:spAutoFit/>
          </a:bodyPr>
          <a:lstStyle/>
          <a:p>
            <a:pPr algn="ctr"/>
            <a:r>
              <a:rPr lang="ru-RU" b="1" dirty="0" smtClean="0">
                <a:solidFill>
                  <a:srgbClr val="0070C0"/>
                </a:solidFill>
                <a:latin typeface="Times New Roman" pitchFamily="18" charset="0"/>
                <a:cs typeface="Times New Roman" pitchFamily="18" charset="0"/>
              </a:rPr>
              <a:t>Приказ Министерства образования и науки РФ от 29июня 2015 г. №  636 «Об утверждении Порядка проведения государственной итоговой аттестации по образовательным программам высшего образования – программам </a:t>
            </a:r>
            <a:r>
              <a:rPr lang="ru-RU" b="1" dirty="0" err="1" smtClean="0">
                <a:solidFill>
                  <a:srgbClr val="0070C0"/>
                </a:solidFill>
                <a:latin typeface="Times New Roman" pitchFamily="18" charset="0"/>
                <a:cs typeface="Times New Roman" pitchFamily="18" charset="0"/>
              </a:rPr>
              <a:t>бакалавриата</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программам</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специалитета</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программам</a:t>
            </a:r>
            <a:r>
              <a:rPr lang="ru-RU" b="1" dirty="0" smtClean="0">
                <a:solidFill>
                  <a:srgbClr val="0070C0"/>
                </a:solidFill>
                <a:latin typeface="Times New Roman" pitchFamily="18" charset="0"/>
                <a:cs typeface="Times New Roman" pitchFamily="18" charset="0"/>
              </a:rPr>
              <a:t> магистратуры»</a:t>
            </a:r>
          </a:p>
          <a:p>
            <a:pPr algn="ctr"/>
            <a:endParaRPr lang="ru-RU"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268760"/>
            <a:ext cx="8229600" cy="646331"/>
          </a:xfrm>
          <a:prstGeom prst="rect">
            <a:avLst/>
          </a:prstGeom>
        </p:spPr>
        <p:txBody>
          <a:bodyPr>
            <a:spAutoFit/>
          </a:bodyPr>
          <a:lstStyle/>
          <a:p>
            <a:r>
              <a:rPr lang="ru-RU" sz="1800" b="1" dirty="0" smtClean="0">
                <a:solidFill>
                  <a:srgbClr val="0070C0"/>
                </a:solidFill>
                <a:latin typeface="Times New Roman" pitchFamily="18" charset="0"/>
                <a:cs typeface="Times New Roman" pitchFamily="18" charset="0"/>
              </a:rPr>
              <a:t>Федеральный государственный образовательный стандарт</a:t>
            </a:r>
          </a:p>
          <a:p>
            <a:r>
              <a:rPr lang="ru-RU" sz="1800" b="1" dirty="0" smtClean="0">
                <a:solidFill>
                  <a:srgbClr val="0070C0"/>
                </a:solidFill>
                <a:latin typeface="Times New Roman" pitchFamily="18" charset="0"/>
                <a:cs typeface="Times New Roman" pitchFamily="18" charset="0"/>
              </a:rPr>
              <a:t>высшего образования</a:t>
            </a:r>
          </a:p>
        </p:txBody>
      </p:sp>
      <p:sp>
        <p:nvSpPr>
          <p:cNvPr id="5" name="Прямоугольник 4"/>
          <p:cNvSpPr/>
          <p:nvPr/>
        </p:nvSpPr>
        <p:spPr>
          <a:xfrm>
            <a:off x="323528" y="1196753"/>
            <a:ext cx="8496944" cy="4801314"/>
          </a:xfrm>
          <a:prstGeom prst="rect">
            <a:avLst/>
          </a:prstGeom>
        </p:spPr>
        <p:txBody>
          <a:bodyPr wrap="square">
            <a:spAutoFit/>
          </a:bodyPr>
          <a:lstStyle/>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5.1. В результате освоения программы </a:t>
            </a:r>
            <a:r>
              <a:rPr lang="ru-RU" dirty="0" err="1" smtClean="0">
                <a:latin typeface="Times New Roman" pitchFamily="18" charset="0"/>
                <a:cs typeface="Times New Roman" pitchFamily="18" charset="0"/>
              </a:rPr>
              <a:t>бакалавриата</a:t>
            </a:r>
            <a:r>
              <a:rPr lang="ru-RU" dirty="0" smtClean="0">
                <a:latin typeface="Times New Roman" pitchFamily="18" charset="0"/>
                <a:cs typeface="Times New Roman" pitchFamily="18" charset="0"/>
              </a:rPr>
              <a:t> у выпускника должны быть сформированы общекультурные, общепрофессиональные и профессиональные компетенции. </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5.4. Выпускник, освоивший программу </a:t>
            </a:r>
            <a:r>
              <a:rPr lang="ru-RU" dirty="0" err="1" smtClean="0">
                <a:latin typeface="Times New Roman" pitchFamily="18" charset="0"/>
                <a:cs typeface="Times New Roman" pitchFamily="18" charset="0"/>
              </a:rPr>
              <a:t>бакалавриата</a:t>
            </a:r>
            <a:r>
              <a:rPr lang="ru-RU" dirty="0" smtClean="0">
                <a:latin typeface="Times New Roman" pitchFamily="18" charset="0"/>
                <a:cs typeface="Times New Roman" pitchFamily="18" charset="0"/>
              </a:rPr>
              <a:t>, должен обладать профессиональными компетенциями, соответствующими виду (видам) профессиональной деятельности,</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5.5. При разработке программы </a:t>
            </a:r>
            <a:r>
              <a:rPr lang="ru-RU" dirty="0" err="1" smtClean="0">
                <a:latin typeface="Times New Roman" pitchFamily="18" charset="0"/>
                <a:cs typeface="Times New Roman" pitchFamily="18" charset="0"/>
              </a:rPr>
              <a:t>бакалавриата</a:t>
            </a:r>
            <a:r>
              <a:rPr lang="ru-RU" dirty="0" smtClean="0">
                <a:latin typeface="Times New Roman" pitchFamily="18" charset="0"/>
                <a:cs typeface="Times New Roman" pitchFamily="18" charset="0"/>
              </a:rPr>
              <a:t> все общекультурные и </a:t>
            </a:r>
            <a:r>
              <a:rPr lang="ru-RU" dirty="0" err="1" smtClean="0">
                <a:latin typeface="Times New Roman" pitchFamily="18" charset="0"/>
                <a:cs typeface="Times New Roman" pitchFamily="18" charset="0"/>
              </a:rPr>
              <a:t>общепрофессиональные</a:t>
            </a:r>
            <a:r>
              <a:rPr lang="ru-RU" dirty="0" smtClean="0">
                <a:latin typeface="Times New Roman" pitchFamily="18" charset="0"/>
                <a:cs typeface="Times New Roman" pitchFamily="18" charset="0"/>
              </a:rPr>
              <a:t> компетенции, а также профессиональные компетенции, отнесенные к тем видам профессиональной деятельности, на которые ориентирована программа </a:t>
            </a:r>
            <a:r>
              <a:rPr lang="ru-RU" dirty="0" err="1" smtClean="0">
                <a:latin typeface="Times New Roman" pitchFamily="18" charset="0"/>
                <a:cs typeface="Times New Roman" pitchFamily="18" charset="0"/>
              </a:rPr>
              <a:t>бакалавриата</a:t>
            </a:r>
            <a:r>
              <a:rPr lang="ru-RU" dirty="0" smtClean="0">
                <a:latin typeface="Times New Roman" pitchFamily="18" charset="0"/>
                <a:cs typeface="Times New Roman" pitchFamily="18" charset="0"/>
              </a:rPr>
              <a:t>, включаются в набор требуемых результатов освоения программы </a:t>
            </a:r>
            <a:r>
              <a:rPr lang="ru-RU" dirty="0" err="1" smtClean="0">
                <a:latin typeface="Times New Roman" pitchFamily="18" charset="0"/>
                <a:cs typeface="Times New Roman" pitchFamily="18" charset="0"/>
              </a:rPr>
              <a:t>бакалавриата</a:t>
            </a:r>
            <a:endParaRPr lang="ru-RU" dirty="0">
              <a:latin typeface="Times New Roman" pitchFamily="18" charset="0"/>
              <a:cs typeface="Times New Roman" pitchFamily="18" charset="0"/>
            </a:endParaRPr>
          </a:p>
        </p:txBody>
      </p:sp>
      <p:sp>
        <p:nvSpPr>
          <p:cNvPr id="6"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4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260648"/>
            <a:ext cx="8229600" cy="1143000"/>
          </a:xfrm>
        </p:spPr>
        <p:txBody>
          <a:bodyPr>
            <a:normAutofit fontScale="90000"/>
          </a:bodyPr>
          <a:lstStyle/>
          <a:p>
            <a:pPr algn="ctr"/>
            <a:r>
              <a:rPr lang="ru-RU" dirty="0" smtClean="0"/>
              <a:t>ЭТАПЫ ФОРМИРОВАНИЯ КОМПЕТЕНЦИИ</a:t>
            </a:r>
            <a:endParaRPr lang="ru-RU" dirty="0"/>
          </a:p>
        </p:txBody>
      </p:sp>
      <p:sp>
        <p:nvSpPr>
          <p:cNvPr id="5" name="Заголовок 2"/>
          <p:cNvSpPr txBox="1">
            <a:spLocks/>
          </p:cNvSpPr>
          <p:nvPr/>
        </p:nvSpPr>
        <p:spPr>
          <a:xfrm>
            <a:off x="827584" y="2060848"/>
            <a:ext cx="3024336"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Заголовок 2"/>
          <p:cNvSpPr txBox="1">
            <a:spLocks/>
          </p:cNvSpPr>
          <p:nvPr/>
        </p:nvSpPr>
        <p:spPr>
          <a:xfrm>
            <a:off x="2843808" y="1412776"/>
            <a:ext cx="3456384" cy="648072"/>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pPr>
            <a:r>
              <a:rPr lang="ru-RU" sz="3600" b="1" dirty="0" smtClean="0">
                <a:latin typeface="Times New Roman" pitchFamily="18" charset="0"/>
                <a:cs typeface="Times New Roman" pitchFamily="18" charset="0"/>
              </a:rPr>
              <a:t>ООП</a:t>
            </a:r>
            <a:endParaRPr kumimoji="0" lang="ru-RU"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
        <p:nvSpPr>
          <p:cNvPr id="7" name="Заголовок 2"/>
          <p:cNvSpPr txBox="1">
            <a:spLocks/>
          </p:cNvSpPr>
          <p:nvPr/>
        </p:nvSpPr>
        <p:spPr>
          <a:xfrm>
            <a:off x="5076056" y="1844824"/>
            <a:ext cx="3744416" cy="1944216"/>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ru-RU" sz="2800" b="1" dirty="0" smtClean="0">
                <a:latin typeface="Times New Roman" pitchFamily="18" charset="0"/>
                <a:cs typeface="Times New Roman" pitchFamily="18" charset="0"/>
              </a:rPr>
              <a:t>Блок 2 </a:t>
            </a:r>
            <a:endParaRPr lang="ru-RU" sz="2800" b="1" dirty="0" smtClean="0">
              <a:latin typeface="Times New Roman" pitchFamily="18" charset="0"/>
              <a:cs typeface="Times New Roman" pitchFamily="18" charset="0"/>
            </a:endParaRPr>
          </a:p>
          <a:p>
            <a:pPr lvl="0">
              <a:spcBef>
                <a:spcPct val="0"/>
              </a:spcBef>
            </a:pPr>
            <a:r>
              <a:rPr lang="ru-RU"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Практики</a:t>
            </a:r>
          </a:p>
          <a:p>
            <a:pPr lvl="0">
              <a:spcBef>
                <a:spcPct val="0"/>
              </a:spcBef>
            </a:pPr>
            <a:endParaRPr lang="ru-RU" sz="28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a:p>
            <a:pPr lvl="0">
              <a:spcBef>
                <a:spcPct val="0"/>
              </a:spcBef>
            </a:pPr>
            <a:r>
              <a:rPr kumimoji="0" lang="ru-RU"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Этап формирования</a:t>
            </a:r>
            <a:endParaRPr kumimoji="0" lang="ru-RU" sz="2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
        <p:nvSpPr>
          <p:cNvPr id="8" name="Заголовок 2"/>
          <p:cNvSpPr txBox="1">
            <a:spLocks/>
          </p:cNvSpPr>
          <p:nvPr/>
        </p:nvSpPr>
        <p:spPr>
          <a:xfrm>
            <a:off x="1115616" y="4293096"/>
            <a:ext cx="7056784" cy="1584176"/>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pPr>
            <a:r>
              <a:rPr lang="ru-RU" sz="2800" b="1" dirty="0" smtClean="0">
                <a:latin typeface="Times New Roman" pitchFamily="18" charset="0"/>
                <a:cs typeface="Times New Roman" pitchFamily="18" charset="0"/>
              </a:rPr>
              <a:t>Блок 3  </a:t>
            </a:r>
          </a:p>
          <a:p>
            <a:pPr lvl="0" algn="ctr">
              <a:spcBef>
                <a:spcPct val="0"/>
              </a:spcBef>
            </a:pPr>
            <a:r>
              <a:rPr lang="ru-RU" sz="2800" b="1" dirty="0" smtClean="0">
                <a:latin typeface="Times New Roman" pitchFamily="18" charset="0"/>
                <a:cs typeface="Times New Roman" pitchFamily="18" charset="0"/>
              </a:rPr>
              <a:t>Государственная итоговая аттестация</a:t>
            </a:r>
          </a:p>
          <a:p>
            <a:pPr lvl="0" algn="ctr">
              <a:spcBef>
                <a:spcPct val="0"/>
              </a:spcBef>
            </a:pPr>
            <a:endParaRPr lang="ru-RU" sz="2800" b="1" dirty="0" smtClean="0">
              <a:latin typeface="Times New Roman" pitchFamily="18" charset="0"/>
              <a:cs typeface="Times New Roman" pitchFamily="18" charset="0"/>
            </a:endParaRPr>
          </a:p>
          <a:p>
            <a:pPr lvl="0" algn="ctr">
              <a:spcBef>
                <a:spcPct val="0"/>
              </a:spcBef>
            </a:pPr>
            <a:r>
              <a:rPr kumimoji="0" lang="ru-RU"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Результаты освоения</a:t>
            </a:r>
            <a:endParaRPr kumimoji="0" lang="ru-RU" sz="2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
        <p:nvSpPr>
          <p:cNvPr id="10" name="Заголовок 2"/>
          <p:cNvSpPr txBox="1">
            <a:spLocks/>
          </p:cNvSpPr>
          <p:nvPr/>
        </p:nvSpPr>
        <p:spPr>
          <a:xfrm>
            <a:off x="251520" y="1916832"/>
            <a:ext cx="4392488" cy="1944216"/>
          </a:xfrm>
          <a:prstGeom prst="rect">
            <a:avLst/>
          </a:prstGeom>
        </p:spPr>
        <p:txBody>
          <a:bodyPr vert="horz" rtlCol="0" anchor="ctr">
            <a:noAutofit/>
            <a:scene3d>
              <a:camera prst="orthographicFront"/>
              <a:lightRig rig="soft" dir="t"/>
            </a:scene3d>
            <a:sp3d prstMaterial="softEdge">
              <a:bevelT w="25400" h="25400"/>
            </a:sp3d>
          </a:bodyPr>
          <a:lstStyle/>
          <a:p>
            <a:pPr lvl="0">
              <a:spcBef>
                <a:spcPct val="0"/>
              </a:spcBef>
            </a:pPr>
            <a:r>
              <a:rPr lang="ru-RU" sz="2800" b="1" dirty="0" smtClean="0">
                <a:latin typeface="Times New Roman" pitchFamily="18" charset="0"/>
                <a:cs typeface="Times New Roman" pitchFamily="18" charset="0"/>
              </a:rPr>
              <a:t>Блок 1 </a:t>
            </a:r>
            <a:endParaRPr lang="ru-RU" sz="2800" b="1" dirty="0" smtClean="0">
              <a:latin typeface="Times New Roman" pitchFamily="18" charset="0"/>
              <a:cs typeface="Times New Roman" pitchFamily="18" charset="0"/>
            </a:endParaRPr>
          </a:p>
          <a:p>
            <a:pPr lvl="0">
              <a:spcBef>
                <a:spcPct val="0"/>
              </a:spcBef>
            </a:pPr>
            <a:r>
              <a:rPr lang="ru-RU" sz="2800" b="1" dirty="0" smtClean="0">
                <a:latin typeface="Times New Roman" pitchFamily="18" charset="0"/>
                <a:cs typeface="Times New Roman" pitchFamily="18" charset="0"/>
              </a:rPr>
              <a:t>Дисциплины </a:t>
            </a:r>
            <a:endParaRPr lang="ru-RU" sz="2800" b="1" dirty="0" smtClean="0">
              <a:latin typeface="Times New Roman" pitchFamily="18" charset="0"/>
              <a:cs typeface="Times New Roman" pitchFamily="18" charset="0"/>
            </a:endParaRPr>
          </a:p>
          <a:p>
            <a:pPr lvl="0">
              <a:spcBef>
                <a:spcPct val="0"/>
              </a:spcBef>
            </a:pPr>
            <a:r>
              <a:rPr kumimoji="0" lang="ru-RU" sz="2800" b="1" i="0" u="none" strike="noStrike" kern="1200" cap="none" spc="0" normalizeH="0" baseline="0" noProof="0" dirty="0" smtClean="0">
                <a:ln>
                  <a:noFill/>
                </a:ln>
                <a:uLnTx/>
                <a:uFillTx/>
                <a:latin typeface="Times New Roman" pitchFamily="18" charset="0"/>
                <a:ea typeface="+mj-ea"/>
                <a:cs typeface="Times New Roman" pitchFamily="18" charset="0"/>
              </a:rPr>
              <a:t>Курсовая </a:t>
            </a:r>
            <a:r>
              <a:rPr lang="ru-RU" sz="2800" b="1" dirty="0" smtClean="0">
                <a:latin typeface="Times New Roman" pitchFamily="18" charset="0"/>
                <a:ea typeface="+mj-ea"/>
                <a:cs typeface="Times New Roman" pitchFamily="18" charset="0"/>
              </a:rPr>
              <a:t>проект (работа)</a:t>
            </a:r>
            <a:endParaRPr kumimoji="0" lang="ru-RU" sz="2800" b="1" i="0" u="none" strike="noStrike" kern="1200" cap="none" spc="0" normalizeH="0" baseline="0" noProof="0" dirty="0" smtClean="0">
              <a:ln>
                <a:noFill/>
              </a:ln>
              <a:uLnTx/>
              <a:uFillTx/>
              <a:latin typeface="Times New Roman" pitchFamily="18" charset="0"/>
              <a:ea typeface="+mj-ea"/>
              <a:cs typeface="Times New Roman" pitchFamily="18" charset="0"/>
            </a:endParaRPr>
          </a:p>
          <a:p>
            <a:pPr lvl="0">
              <a:spcBef>
                <a:spcPct val="0"/>
              </a:spcBef>
            </a:pPr>
            <a:endParaRPr lang="ru-RU" sz="2800" b="1" dirty="0" smtClean="0">
              <a:latin typeface="Times New Roman" pitchFamily="18" charset="0"/>
              <a:ea typeface="+mj-ea"/>
              <a:cs typeface="Times New Roman" pitchFamily="18" charset="0"/>
            </a:endParaRPr>
          </a:p>
          <a:p>
            <a:pPr lvl="0">
              <a:spcBef>
                <a:spcPct val="0"/>
              </a:spcBef>
            </a:pPr>
            <a:r>
              <a:rPr kumimoji="0" lang="ru-RU" sz="2800" b="1" i="0" u="none" strike="noStrike" kern="1200" cap="none" spc="0" normalizeH="0" baseline="0" noProof="0" dirty="0" smtClean="0">
                <a:ln>
                  <a:noFill/>
                </a:ln>
                <a:solidFill>
                  <a:srgbClr val="FF0000"/>
                </a:solidFill>
                <a:uLnTx/>
                <a:uFillTx/>
                <a:latin typeface="Times New Roman" pitchFamily="18" charset="0"/>
                <a:ea typeface="+mj-ea"/>
                <a:cs typeface="Times New Roman" pitchFamily="18" charset="0"/>
              </a:rPr>
              <a:t>Этап формирования</a:t>
            </a:r>
            <a:endParaRPr kumimoji="0" lang="ru-RU" sz="2800" b="1" i="0" u="none" strike="noStrike" kern="1200" cap="none" spc="0" normalizeH="0" baseline="0" noProof="0" dirty="0">
              <a:ln>
                <a:noFill/>
              </a:ln>
              <a:solidFill>
                <a:srgbClr val="FF0000"/>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60648"/>
            <a:ext cx="8136904" cy="864096"/>
          </a:xfrm>
          <a:prstGeom prst="rect">
            <a:avLst/>
          </a:prstGeom>
          <a:noFill/>
        </p:spPr>
        <p:txBody>
          <a:bodyPr lIns="0" tIns="0" rIns="0" bIns="0">
            <a:noAutofit/>
          </a:bodyPr>
          <a:lstStyle/>
          <a:p>
            <a:pPr indent="0" algn="ctr">
              <a:lnSpc>
                <a:spcPts val="3840"/>
              </a:lnSpc>
              <a:spcAft>
                <a:spcPts val="1400"/>
              </a:spcAft>
            </a:pPr>
            <a:endParaRPr lang="ru" sz="3100" b="1" dirty="0">
              <a:solidFill>
                <a:srgbClr val="0070C0"/>
              </a:solidFill>
              <a:latin typeface="Franklin Gothic Medium"/>
            </a:endParaRPr>
          </a:p>
        </p:txBody>
      </p:sp>
      <p:sp>
        <p:nvSpPr>
          <p:cNvPr id="4" name="Прямоугольник 3"/>
          <p:cNvSpPr/>
          <p:nvPr/>
        </p:nvSpPr>
        <p:spPr>
          <a:xfrm>
            <a:off x="467544" y="3789040"/>
            <a:ext cx="8280920" cy="2880320"/>
          </a:xfrm>
          <a:prstGeom prst="rect">
            <a:avLst/>
          </a:prstGeom>
          <a:solidFill>
            <a:srgbClr val="CCD1BA"/>
          </a:solidFill>
        </p:spPr>
        <p:txBody>
          <a:bodyPr lIns="0" tIns="0" rIns="0" bIns="0">
            <a:noAutofit/>
          </a:bodyPr>
          <a:lstStyle/>
          <a:p>
            <a:pPr marL="305816" indent="-292100" algn="just">
              <a:lnSpc>
                <a:spcPts val="2160"/>
              </a:lnSpc>
              <a:spcBef>
                <a:spcPts val="980"/>
              </a:spcBef>
            </a:pPr>
            <a:r>
              <a:rPr lang="ru" sz="1800" b="1" dirty="0" smtClean="0">
                <a:latin typeface="Franklin Gothic Medium"/>
              </a:rPr>
              <a:t> 	Оценка </a:t>
            </a:r>
            <a:r>
              <a:rPr lang="ru" sz="1800" b="1" dirty="0">
                <a:latin typeface="Franklin Gothic Medium"/>
              </a:rPr>
              <a:t>индивидуальных образовательных достижений выполняется </a:t>
            </a:r>
            <a:r>
              <a:rPr lang="ru" sz="1800" b="1" dirty="0" smtClean="0">
                <a:latin typeface="Franklin Gothic Medium"/>
              </a:rPr>
              <a:t>путем </a:t>
            </a:r>
            <a:r>
              <a:rPr lang="ru" sz="1800" b="1" dirty="0" smtClean="0">
                <a:solidFill>
                  <a:srgbClr val="7030A0"/>
                </a:solidFill>
                <a:latin typeface="Franklin Gothic Medium"/>
              </a:rPr>
              <a:t>соотнесения </a:t>
            </a:r>
            <a:r>
              <a:rPr lang="ru" sz="1800" b="1" dirty="0">
                <a:solidFill>
                  <a:srgbClr val="7030A0"/>
                </a:solidFill>
                <a:latin typeface="Franklin Gothic Medium"/>
              </a:rPr>
              <a:t>ответов </a:t>
            </a:r>
            <a:r>
              <a:rPr lang="ru" sz="1800" b="1" dirty="0" smtClean="0">
                <a:solidFill>
                  <a:srgbClr val="7030A0"/>
                </a:solidFill>
                <a:latin typeface="Franklin Gothic Medium"/>
              </a:rPr>
              <a:t>обучающихся </a:t>
            </a:r>
            <a:r>
              <a:rPr lang="ru" sz="1800" b="1" dirty="0" smtClean="0">
                <a:latin typeface="Franklin Gothic Medium"/>
              </a:rPr>
              <a:t>(в </a:t>
            </a:r>
            <a:r>
              <a:rPr lang="ru" sz="1800" b="1" dirty="0">
                <a:latin typeface="Franklin Gothic Medium"/>
              </a:rPr>
              <a:t>количественном измерении) на задания </a:t>
            </a:r>
            <a:r>
              <a:rPr lang="ru" sz="1800" b="1" dirty="0" smtClean="0">
                <a:latin typeface="Franklin Gothic Medium"/>
              </a:rPr>
              <a:t>оценочных средств </a:t>
            </a:r>
            <a:r>
              <a:rPr lang="ru" sz="1800" b="1" dirty="0" smtClean="0">
                <a:solidFill>
                  <a:srgbClr val="7030A0"/>
                </a:solidFill>
                <a:latin typeface="Franklin Gothic Medium"/>
              </a:rPr>
              <a:t>с </a:t>
            </a:r>
            <a:r>
              <a:rPr lang="ru" sz="1800" b="1" dirty="0">
                <a:solidFill>
                  <a:srgbClr val="7030A0"/>
                </a:solidFill>
                <a:latin typeface="Franklin Gothic Medium"/>
              </a:rPr>
              <a:t>требованиями к освоению знаний, умений и овладению учебным материалом по ФГОС</a:t>
            </a:r>
            <a:r>
              <a:rPr lang="ru" sz="1800" b="1" dirty="0" smtClean="0">
                <a:latin typeface="Franklin Gothic Medium"/>
              </a:rPr>
              <a:t>.</a:t>
            </a:r>
          </a:p>
          <a:p>
            <a:pPr marL="305816" indent="-292100" algn="just">
              <a:lnSpc>
                <a:spcPts val="2160"/>
              </a:lnSpc>
              <a:spcBef>
                <a:spcPts val="980"/>
              </a:spcBef>
            </a:pPr>
            <a:endParaRPr lang="ru" sz="1800" b="1" dirty="0">
              <a:latin typeface="Franklin Gothic Medium"/>
            </a:endParaRPr>
          </a:p>
          <a:p>
            <a:pPr marL="305816" indent="-292100" algn="just">
              <a:lnSpc>
                <a:spcPts val="2160"/>
              </a:lnSpc>
            </a:pPr>
            <a:r>
              <a:rPr lang="ru" sz="1800" b="1" dirty="0" smtClean="0">
                <a:latin typeface="Franklin Gothic Medium"/>
              </a:rPr>
              <a:t>	Последовательность </a:t>
            </a:r>
            <a:r>
              <a:rPr lang="ru" sz="1800" b="1" dirty="0">
                <a:latin typeface="Franklin Gothic Medium"/>
              </a:rPr>
              <a:t>и содержание текущего и промежуточного (возможно и итогового) контроля, состав используемых </a:t>
            </a:r>
            <a:r>
              <a:rPr lang="ru" sz="1800" b="1" dirty="0" smtClean="0">
                <a:latin typeface="Franklin Gothic Medium"/>
              </a:rPr>
              <a:t>ОС </a:t>
            </a:r>
            <a:r>
              <a:rPr lang="ru" sz="1800" b="1" dirty="0">
                <a:latin typeface="Franklin Gothic Medium"/>
              </a:rPr>
              <a:t>и шкала перевода количественных аналогов ответов студентов в качественную оценку </a:t>
            </a:r>
            <a:r>
              <a:rPr lang="ru" sz="1800" b="1" dirty="0">
                <a:solidFill>
                  <a:srgbClr val="FF0000"/>
                </a:solidFill>
                <a:latin typeface="Franklin Gothic Medium"/>
              </a:rPr>
              <a:t>должны быть представлены в начале обучения</a:t>
            </a:r>
          </a:p>
        </p:txBody>
      </p:sp>
      <p:sp>
        <p:nvSpPr>
          <p:cNvPr id="5"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a:solidFill>
                  <a:schemeClr val="tx2"/>
                </a:solidFill>
                <a:effectLst>
                  <a:outerShdw blurRad="38100" dist="38100" dir="2700000" algn="tl">
                    <a:srgbClr val="000000">
                      <a:alpha val="43137"/>
                    </a:srgbClr>
                  </a:outerShdw>
                </a:effectLst>
              </a:rPr>
              <a:t>Описание компетенции как результата образования</a:t>
            </a:r>
            <a:endParaRPr lang="ru-RU" sz="3600" dirty="0">
              <a:solidFill>
                <a:schemeClr val="tx2"/>
              </a:solidFill>
              <a:effectLst>
                <a:outerShdw blurRad="38100" dist="38100" dir="2700000" algn="tl">
                  <a:srgbClr val="000000">
                    <a:alpha val="43137"/>
                  </a:srgbClr>
                </a:outerShdw>
              </a:effectLst>
            </a:endParaRPr>
          </a:p>
        </p:txBody>
      </p:sp>
      <p:pic>
        <p:nvPicPr>
          <p:cNvPr id="54273" name="Picture 1"/>
          <p:cNvPicPr>
            <a:picLocks noChangeAspect="1" noChangeArrowheads="1"/>
          </p:cNvPicPr>
          <p:nvPr/>
        </p:nvPicPr>
        <p:blipFill>
          <a:blip r:embed="rId2" cstate="print"/>
          <a:srcRect/>
          <a:stretch>
            <a:fillRect/>
          </a:stretch>
        </p:blipFill>
        <p:spPr bwMode="auto">
          <a:xfrm>
            <a:off x="251520" y="980728"/>
            <a:ext cx="8748463" cy="264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15816" y="1139952"/>
            <a:ext cx="2875436" cy="259080"/>
          </a:xfrm>
          <a:prstGeom prst="rect">
            <a:avLst/>
          </a:prstGeom>
          <a:noFill/>
        </p:spPr>
        <p:txBody>
          <a:bodyPr wrap="none" lIns="0" tIns="0" rIns="0" bIns="0">
            <a:noAutofit/>
          </a:bodyPr>
          <a:lstStyle/>
          <a:p>
            <a:pPr indent="0" algn="ctr">
              <a:lnSpc>
                <a:spcPts val="2100"/>
              </a:lnSpc>
              <a:spcBef>
                <a:spcPts val="1120"/>
              </a:spcBef>
            </a:pPr>
            <a:endParaRPr lang="ru" b="1" dirty="0">
              <a:solidFill>
                <a:srgbClr val="0070C0"/>
              </a:solidFill>
              <a:latin typeface="Times New Roman"/>
            </a:endParaRPr>
          </a:p>
        </p:txBody>
      </p:sp>
      <p:sp>
        <p:nvSpPr>
          <p:cNvPr id="5" name="Прямоугольник 4"/>
          <p:cNvSpPr/>
          <p:nvPr/>
        </p:nvSpPr>
        <p:spPr>
          <a:xfrm>
            <a:off x="323528" y="1377696"/>
            <a:ext cx="2205843" cy="467128"/>
          </a:xfrm>
          <a:prstGeom prst="rect">
            <a:avLst/>
          </a:prstGeom>
          <a:noFill/>
        </p:spPr>
        <p:txBody>
          <a:bodyPr lIns="0" tIns="0" rIns="0" bIns="0">
            <a:noAutofit/>
          </a:bodyPr>
          <a:lstStyle/>
          <a:p>
            <a:pPr indent="0">
              <a:lnSpc>
                <a:spcPts val="560"/>
              </a:lnSpc>
              <a:spcAft>
                <a:spcPts val="210"/>
              </a:spcAft>
            </a:pPr>
            <a:endParaRPr lang="ru" sz="500" dirty="0">
              <a:latin typeface="Bookman Old Style"/>
            </a:endParaRPr>
          </a:p>
          <a:p>
            <a:pPr indent="0" algn="ctr">
              <a:lnSpc>
                <a:spcPts val="1990"/>
              </a:lnSpc>
            </a:pPr>
            <a:r>
              <a:rPr lang="ru" sz="1800" b="1" dirty="0">
                <a:latin typeface="Times New Roman"/>
              </a:rPr>
              <a:t>Текущий контроль</a:t>
            </a:r>
          </a:p>
        </p:txBody>
      </p:sp>
      <p:sp>
        <p:nvSpPr>
          <p:cNvPr id="6" name="Прямоугольник 5"/>
          <p:cNvSpPr/>
          <p:nvPr/>
        </p:nvSpPr>
        <p:spPr>
          <a:xfrm>
            <a:off x="323529" y="1916832"/>
            <a:ext cx="2520280" cy="4657704"/>
          </a:xfrm>
          <a:prstGeom prst="rect">
            <a:avLst/>
          </a:prstGeom>
          <a:solidFill>
            <a:schemeClr val="tx2">
              <a:lumMod val="20000"/>
              <a:lumOff val="80000"/>
            </a:schemeClr>
          </a:solidFill>
        </p:spPr>
        <p:txBody>
          <a:bodyPr lIns="0" tIns="0" rIns="0" bIns="0">
            <a:noAutofit/>
          </a:bodyPr>
          <a:lstStyle/>
          <a:p>
            <a:pPr indent="0">
              <a:lnSpc>
                <a:spcPts val="1920"/>
              </a:lnSpc>
              <a:spcAft>
                <a:spcPts val="1330"/>
              </a:spcAft>
            </a:pPr>
            <a:r>
              <a:rPr lang="ru" sz="1500" dirty="0">
                <a:latin typeface="Times New Roman"/>
              </a:rPr>
              <a:t>Мониторинг, проверка преподавателем успешности процесса освоения обучающимися учебного содержания (входной контроль; контроль на занятиях семинарского и лекционного типа, контроль результатов самостоятельно выполняемых обучающимися видов учебной деятельности и т.п.)</a:t>
            </a:r>
          </a:p>
          <a:p>
            <a:pPr marL="165100" indent="0">
              <a:lnSpc>
                <a:spcPts val="1920"/>
              </a:lnSpc>
            </a:pPr>
            <a:r>
              <a:rPr lang="ru" sz="1500" b="1" dirty="0">
                <a:latin typeface="Times New Roman"/>
              </a:rPr>
              <a:t>КОНТРОЛИРУЕТСЯ</a:t>
            </a:r>
          </a:p>
          <a:p>
            <a:pPr indent="0" algn="ctr">
              <a:lnSpc>
                <a:spcPts val="1920"/>
              </a:lnSpc>
            </a:pPr>
            <a:r>
              <a:rPr lang="ru" sz="1500" b="1" dirty="0">
                <a:latin typeface="Times New Roman"/>
              </a:rPr>
              <a:t>ход (процесс) освоения компетенции</a:t>
            </a:r>
          </a:p>
        </p:txBody>
      </p:sp>
      <p:sp>
        <p:nvSpPr>
          <p:cNvPr id="7" name="Прямоугольник 6"/>
          <p:cNvSpPr/>
          <p:nvPr/>
        </p:nvSpPr>
        <p:spPr>
          <a:xfrm>
            <a:off x="3275856" y="1350264"/>
            <a:ext cx="2664296" cy="494560"/>
          </a:xfrm>
          <a:prstGeom prst="rect">
            <a:avLst/>
          </a:prstGeom>
          <a:noFill/>
        </p:spPr>
        <p:txBody>
          <a:bodyPr lIns="0" tIns="0" rIns="0" bIns="0">
            <a:noAutofit/>
          </a:bodyPr>
          <a:lstStyle/>
          <a:p>
            <a:pPr indent="0" algn="ctr">
              <a:lnSpc>
                <a:spcPts val="1990"/>
              </a:lnSpc>
            </a:pPr>
            <a:r>
              <a:rPr lang="ru" sz="1800" b="1" dirty="0">
                <a:latin typeface="Times New Roman"/>
              </a:rPr>
              <a:t>Промежуточная</a:t>
            </a:r>
          </a:p>
          <a:p>
            <a:pPr indent="0" algn="ctr">
              <a:lnSpc>
                <a:spcPts val="1990"/>
              </a:lnSpc>
            </a:pPr>
            <a:r>
              <a:rPr lang="ru" sz="1800" b="1" dirty="0">
                <a:latin typeface="Times New Roman"/>
              </a:rPr>
              <a:t>аттестация</a:t>
            </a:r>
          </a:p>
        </p:txBody>
      </p:sp>
      <p:sp>
        <p:nvSpPr>
          <p:cNvPr id="9" name="Прямоугольник 8"/>
          <p:cNvSpPr/>
          <p:nvPr/>
        </p:nvSpPr>
        <p:spPr>
          <a:xfrm>
            <a:off x="7020272" y="1399032"/>
            <a:ext cx="902652" cy="229768"/>
          </a:xfrm>
          <a:prstGeom prst="rect">
            <a:avLst/>
          </a:prstGeom>
          <a:noFill/>
        </p:spPr>
        <p:txBody>
          <a:bodyPr wrap="none" lIns="0" tIns="0" rIns="0" bIns="0">
            <a:noAutofit/>
          </a:bodyPr>
          <a:lstStyle/>
          <a:p>
            <a:pPr indent="0" algn="ctr">
              <a:lnSpc>
                <a:spcPts val="1990"/>
              </a:lnSpc>
            </a:pPr>
            <a:r>
              <a:rPr lang="ru" sz="1800" b="1" dirty="0">
                <a:latin typeface="Times New Roman"/>
              </a:rPr>
              <a:t>ГИА</a:t>
            </a:r>
          </a:p>
        </p:txBody>
      </p:sp>
      <p:sp>
        <p:nvSpPr>
          <p:cNvPr id="10" name="Прямоугольник 9"/>
          <p:cNvSpPr/>
          <p:nvPr/>
        </p:nvSpPr>
        <p:spPr>
          <a:xfrm>
            <a:off x="6372200" y="1916832"/>
            <a:ext cx="2453870" cy="4477872"/>
          </a:xfrm>
          <a:prstGeom prst="rect">
            <a:avLst/>
          </a:prstGeom>
          <a:solidFill>
            <a:schemeClr val="tx2">
              <a:lumMod val="20000"/>
              <a:lumOff val="80000"/>
            </a:schemeClr>
          </a:solidFill>
        </p:spPr>
        <p:txBody>
          <a:bodyPr lIns="0" tIns="0" rIns="0" bIns="0">
            <a:noAutofit/>
          </a:bodyPr>
          <a:lstStyle/>
          <a:p>
            <a:pPr indent="0">
              <a:lnSpc>
                <a:spcPts val="1920"/>
              </a:lnSpc>
            </a:pPr>
            <a:r>
              <a:rPr lang="ru" sz="1500" dirty="0">
                <a:latin typeface="Times New Roman"/>
              </a:rPr>
              <a:t>Оценка соответствия полученных конкретным обучающимся результатов требованиям</a:t>
            </a:r>
          </a:p>
          <a:p>
            <a:pPr indent="0">
              <a:lnSpc>
                <a:spcPts val="1920"/>
              </a:lnSpc>
              <a:spcAft>
                <a:spcPts val="1330"/>
              </a:spcAft>
            </a:pPr>
            <a:r>
              <a:rPr lang="ru" sz="1500" dirty="0">
                <a:latin typeface="Times New Roman"/>
              </a:rPr>
              <a:t>компетентностной модели выпускника</a:t>
            </a:r>
          </a:p>
          <a:p>
            <a:pPr indent="0" algn="ctr">
              <a:lnSpc>
                <a:spcPts val="1752"/>
              </a:lnSpc>
              <a:spcAft>
                <a:spcPts val="490"/>
              </a:spcAft>
            </a:pPr>
            <a:r>
              <a:rPr lang="ru" sz="1500" b="1" dirty="0">
                <a:latin typeface="Times New Roman"/>
              </a:rPr>
              <a:t>ОЦЕНИВАЕТСЯ компетентность выпускника </a:t>
            </a:r>
            <a:r>
              <a:rPr lang="ru" sz="1400" b="1" dirty="0">
                <a:latin typeface="Times New Roman"/>
              </a:rPr>
              <a:t>(степень готовности самостоятельно осуществлять профессиональную деятельность)</a:t>
            </a:r>
          </a:p>
          <a:p>
            <a:pPr indent="0" algn="ctr">
              <a:lnSpc>
                <a:spcPts val="1680"/>
              </a:lnSpc>
            </a:pPr>
            <a:endParaRPr lang="ru" sz="1400" b="1" dirty="0" smtClean="0">
              <a:solidFill>
                <a:srgbClr val="FF0000"/>
              </a:solidFill>
              <a:latin typeface="Times New Roman"/>
            </a:endParaRPr>
          </a:p>
          <a:p>
            <a:pPr indent="0" algn="ctr">
              <a:lnSpc>
                <a:spcPts val="1680"/>
              </a:lnSpc>
            </a:pPr>
            <a:r>
              <a:rPr lang="ru" sz="1400" b="1" dirty="0" smtClean="0">
                <a:solidFill>
                  <a:srgbClr val="FF0000"/>
                </a:solidFill>
                <a:latin typeface="Times New Roman"/>
              </a:rPr>
              <a:t>Индикатор </a:t>
            </a:r>
            <a:r>
              <a:rPr lang="ru" sz="1400" b="1" dirty="0">
                <a:solidFill>
                  <a:srgbClr val="FF0000"/>
                </a:solidFill>
                <a:latin typeface="Times New Roman"/>
              </a:rPr>
              <a:t>освоения компетенции (ключевой индикатор)</a:t>
            </a:r>
          </a:p>
        </p:txBody>
      </p:sp>
      <p:sp>
        <p:nvSpPr>
          <p:cNvPr id="11" name="Прямоугольник 10"/>
          <p:cNvSpPr/>
          <p:nvPr/>
        </p:nvSpPr>
        <p:spPr>
          <a:xfrm>
            <a:off x="3347864" y="1916832"/>
            <a:ext cx="2520280" cy="4608512"/>
          </a:xfrm>
          <a:prstGeom prst="rect">
            <a:avLst/>
          </a:prstGeom>
          <a:solidFill>
            <a:schemeClr val="tx2">
              <a:lumMod val="20000"/>
              <a:lumOff val="80000"/>
            </a:schemeClr>
          </a:solidFill>
        </p:spPr>
        <p:txBody>
          <a:bodyPr lIns="0" tIns="0" rIns="0" bIns="0">
            <a:noAutofit/>
          </a:bodyPr>
          <a:lstStyle/>
          <a:p>
            <a:pPr indent="0">
              <a:lnSpc>
                <a:spcPts val="1920"/>
              </a:lnSpc>
              <a:spcAft>
                <a:spcPts val="1330"/>
              </a:spcAft>
            </a:pPr>
            <a:r>
              <a:rPr lang="ru" sz="1500" dirty="0" smtClean="0">
                <a:latin typeface="Times New Roman"/>
              </a:rPr>
              <a:t>Оценка результатов освоения обучающимися основной образовательной программы.</a:t>
            </a:r>
          </a:p>
          <a:p>
            <a:pPr indent="0" algn="ctr">
              <a:lnSpc>
                <a:spcPts val="1920"/>
              </a:lnSpc>
              <a:spcAft>
                <a:spcPts val="630"/>
              </a:spcAft>
            </a:pPr>
            <a:r>
              <a:rPr lang="ru" sz="1500" b="1" dirty="0" smtClean="0">
                <a:latin typeface="Times New Roman"/>
              </a:rPr>
              <a:t>ОЦЕНИВАЮТСЯ результаты обучения либо результаты освоения ОПОП (компетенции)</a:t>
            </a:r>
          </a:p>
          <a:p>
            <a:pPr indent="0" algn="ctr">
              <a:lnSpc>
                <a:spcPts val="1920"/>
              </a:lnSpc>
            </a:pPr>
            <a:endParaRPr lang="ru" sz="1500" b="1" dirty="0" smtClean="0">
              <a:solidFill>
                <a:srgbClr val="FF0000"/>
              </a:solidFill>
              <a:latin typeface="Times New Roman"/>
            </a:endParaRPr>
          </a:p>
          <a:p>
            <a:pPr indent="0" algn="ctr">
              <a:lnSpc>
                <a:spcPts val="1920"/>
              </a:lnSpc>
            </a:pPr>
            <a:endParaRPr lang="ru" sz="1500" b="1" dirty="0" smtClean="0">
              <a:solidFill>
                <a:srgbClr val="FF0000"/>
              </a:solidFill>
              <a:latin typeface="Times New Roman"/>
            </a:endParaRPr>
          </a:p>
          <a:p>
            <a:pPr indent="0" algn="ctr">
              <a:lnSpc>
                <a:spcPts val="1920"/>
              </a:lnSpc>
            </a:pPr>
            <a:r>
              <a:rPr lang="ru" sz="1500" b="1" dirty="0" smtClean="0">
                <a:solidFill>
                  <a:srgbClr val="FF0000"/>
                </a:solidFill>
                <a:latin typeface="Times New Roman"/>
              </a:rPr>
              <a:t>Индикаторы этапов/компонентов освоения компетенции и индикатор освоения компетенции в целом</a:t>
            </a:r>
            <a:endParaRPr lang="ru" sz="1500" b="1" dirty="0">
              <a:solidFill>
                <a:srgbClr val="FF0000"/>
              </a:solidFill>
              <a:latin typeface="Times New Roman"/>
            </a:endParaRPr>
          </a:p>
        </p:txBody>
      </p:sp>
      <p:cxnSp>
        <p:nvCxnSpPr>
          <p:cNvPr id="13" name="Прямая со стрелкой 12"/>
          <p:cNvCxnSpPr/>
          <p:nvPr/>
        </p:nvCxnSpPr>
        <p:spPr>
          <a:xfrm>
            <a:off x="4572000" y="3789040"/>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7524328" y="5157192"/>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9800" y="0"/>
            <a:ext cx="9144000" cy="914400"/>
          </a:xfrm>
          <a:prstGeom prst="rect">
            <a:avLst/>
          </a:prstGeom>
          <a:gradFill rotWithShape="0">
            <a:gsLst>
              <a:gs pos="0">
                <a:srgbClr val="CDFFFF"/>
              </a:gs>
              <a:gs pos="50000">
                <a:schemeClr val="accent1"/>
              </a:gs>
              <a:gs pos="100000">
                <a:srgbClr val="CDFFFF"/>
              </a:gs>
            </a:gsLst>
            <a:lin ang="5400000" scaled="1"/>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 sz="3400" b="1" dirty="0">
                <a:solidFill>
                  <a:schemeClr val="tx2"/>
                </a:solidFill>
                <a:effectLst>
                  <a:outerShdw blurRad="38100" dist="38100" dir="2700000" algn="tl">
                    <a:srgbClr val="000000">
                      <a:alpha val="43137"/>
                    </a:srgbClr>
                  </a:outerShdw>
                </a:effectLst>
                <a:latin typeface="Times New Roman"/>
              </a:rPr>
              <a:t>КОНТРОЛЬ И </a:t>
            </a:r>
            <a:r>
              <a:rPr lang="ru" sz="3400" b="1" dirty="0" smtClean="0">
                <a:solidFill>
                  <a:schemeClr val="tx2"/>
                </a:solidFill>
                <a:effectLst>
                  <a:outerShdw blurRad="38100" dist="38100" dir="2700000" algn="tl">
                    <a:srgbClr val="000000">
                      <a:alpha val="43137"/>
                    </a:srgbClr>
                  </a:outerShdw>
                </a:effectLst>
                <a:latin typeface="Times New Roman"/>
              </a:rPr>
              <a:t>ОЦЕНКА</a:t>
            </a:r>
            <a:r>
              <a:rPr lang="ru-RU" sz="3400" b="1" dirty="0" smtClean="0">
                <a:solidFill>
                  <a:schemeClr val="tx2"/>
                </a:solidFill>
                <a:latin typeface="Times New Roman" pitchFamily="18" charset="0"/>
                <a:cs typeface="Times New Roman" pitchFamily="18" charset="0"/>
              </a:rPr>
              <a:t> </a:t>
            </a:r>
            <a:endParaRPr lang="ru-RU" sz="3400" b="1" dirty="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1639</TotalTime>
  <Words>2328</Words>
  <Application>Microsoft Office PowerPoint</Application>
  <PresentationFormat>Экран (4:3)</PresentationFormat>
  <Paragraphs>647</Paragraphs>
  <Slides>44</Slides>
  <Notes>18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46" baseType="lpstr">
      <vt:lpstr>Открытая</vt:lpstr>
      <vt:lpstr>Acrobat Document</vt:lpstr>
      <vt:lpstr>Оценка формирования компетенций обучающихся</vt:lpstr>
      <vt:lpstr> </vt:lpstr>
      <vt:lpstr>Слайд 3</vt:lpstr>
      <vt:lpstr>  Приказ Министерства образования и науки РФ от 27ноября 2015г. № 1383  «Об утверждении Положения и практике обучающихся, осваивающих основные профессиональные образовательные программы высшего образования» </vt:lpstr>
      <vt:lpstr>Слайд 5</vt:lpstr>
      <vt:lpstr>Федеральный государственный образовательный стандарт высшего образования</vt:lpstr>
      <vt:lpstr>ЭТАПЫ ФОРМИРОВАНИЯ КОМПЕТЕНЦИИ</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мопсик</dc:creator>
  <cp:lastModifiedBy>м.видео</cp:lastModifiedBy>
  <cp:revision>165</cp:revision>
  <dcterms:created xsi:type="dcterms:W3CDTF">2019-05-05T14:27:04Z</dcterms:created>
  <dcterms:modified xsi:type="dcterms:W3CDTF">2019-09-21T03:16:59Z</dcterms:modified>
</cp:coreProperties>
</file>